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2"/>
  </p:notesMasterIdLst>
  <p:sldIdLst>
    <p:sldId id="585" r:id="rId2"/>
    <p:sldId id="571" r:id="rId3"/>
    <p:sldId id="572" r:id="rId4"/>
    <p:sldId id="573" r:id="rId5"/>
    <p:sldId id="574" r:id="rId6"/>
    <p:sldId id="575" r:id="rId7"/>
    <p:sldId id="582" r:id="rId8"/>
    <p:sldId id="576" r:id="rId9"/>
    <p:sldId id="581" r:id="rId10"/>
    <p:sldId id="584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Arrows Diagram" id="{B6D18F6B-13C0-4689-8D47-3BF47272F27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349"/>
            <p14:sldId id="350"/>
            <p14:sldId id="538"/>
            <p14:sldId id="539"/>
            <p14:sldId id="566"/>
            <p14:sldId id="567"/>
          </p14:sldIdLst>
        </p14:section>
        <p14:section name="Puzzle Diagram" id="{5EBB697D-5F3A-4619-95B1-18B26D293295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  <p14:section name="Gear Diagram" id="{78BEFFB9-BDDE-431B-8DAD-F147F3B1C6A0}">
          <p14:sldIdLst>
            <p14:sldId id="276"/>
            <p14:sldId id="279"/>
            <p14:sldId id="277"/>
            <p14:sldId id="278"/>
          </p14:sldIdLst>
        </p14:section>
        <p14:section name="Matrix Diagram" id="{5A07AFEB-75C5-487C-BCB4-8E975429D77E}">
          <p14:sldIdLst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Cycle Process" id="{50B0BF03-0985-4946-9592-3190EDAD1A23}">
          <p14:sldIdLst>
            <p14:sldId id="287"/>
            <p14:sldId id="289"/>
            <p14:sldId id="288"/>
            <p14:sldId id="552"/>
            <p14:sldId id="554"/>
            <p14:sldId id="555"/>
            <p14:sldId id="553"/>
            <p14:sldId id="290"/>
          </p14:sldIdLst>
        </p14:section>
        <p14:section name="Gantt Chart" id="{904EEEBC-31A4-4D7F-9ED6-F86ACB6EF018}">
          <p14:sldIdLst>
            <p14:sldId id="286"/>
            <p14:sldId id="291"/>
            <p14:sldId id="292"/>
            <p14:sldId id="295"/>
          </p14:sldIdLst>
        </p14:section>
        <p14:section name="Calendar 2015" id="{4B913258-86AC-4206-ABBC-306309849869}">
          <p14:sldIdLst>
            <p14:sldId id="501"/>
            <p14:sldId id="502"/>
            <p14:sldId id="503"/>
            <p14:sldId id="505"/>
          </p14:sldIdLst>
        </p14:section>
        <p14:section name="Timeline Process" id="{1F6949EA-DE10-4B90-9A09-64B6B4AE90B7}">
          <p14:sldIdLst>
            <p14:sldId id="296"/>
            <p14:sldId id="297"/>
            <p14:sldId id="298"/>
            <p14:sldId id="299"/>
            <p14:sldId id="433"/>
            <p14:sldId id="435"/>
            <p14:sldId id="436"/>
            <p14:sldId id="437"/>
            <p14:sldId id="438"/>
            <p14:sldId id="439"/>
            <p14:sldId id="447"/>
            <p14:sldId id="448"/>
            <p14:sldId id="468"/>
            <p14:sldId id="449"/>
            <p14:sldId id="452"/>
            <p14:sldId id="453"/>
            <p14:sldId id="524"/>
            <p14:sldId id="525"/>
          </p14:sldIdLst>
        </p14:section>
        <p14:section name="Step-by-Step Process" id="{BDC0C192-FFAA-40AD-BF84-0A75CEC29620}">
          <p14:sldIdLst>
            <p14:sldId id="304"/>
            <p14:sldId id="305"/>
            <p14:sldId id="306"/>
            <p14:sldId id="307"/>
            <p14:sldId id="308"/>
            <p14:sldId id="353"/>
            <p14:sldId id="309"/>
            <p14:sldId id="310"/>
            <p14:sldId id="311"/>
            <p14:sldId id="352"/>
            <p14:sldId id="526"/>
            <p14:sldId id="528"/>
          </p14:sldIdLst>
        </p14:section>
        <p14:section name="Funnel Diagram" id="{FD38EE9E-CE02-429A-B76D-12B3C50F77C2}">
          <p14:sldIdLst>
            <p14:sldId id="300"/>
            <p14:sldId id="301"/>
            <p14:sldId id="302"/>
            <p14:sldId id="303"/>
          </p14:sldIdLst>
        </p14:section>
        <p14:section name="Mindmap" id="{BEFC53BC-F424-468E-AD29-25E3B3BA7D55}">
          <p14:sldIdLst>
            <p14:sldId id="312"/>
            <p14:sldId id="313"/>
            <p14:sldId id="314"/>
            <p14:sldId id="315"/>
            <p14:sldId id="316"/>
            <p14:sldId id="317"/>
          </p14:sldIdLst>
        </p14:section>
        <p14:section name="Tree Diagram" id="{396C7869-A3CD-4176-9DFB-FDC97C7466AD}">
          <p14:sldIdLst>
            <p14:sldId id="318"/>
            <p14:sldId id="319"/>
            <p14:sldId id="320"/>
            <p14:sldId id="321"/>
          </p14:sldIdLst>
        </p14:section>
        <p14:section name="Pyramid Diagram" id="{BF303E46-BAA6-46CA-B5F4-147B666F822A}">
          <p14:sldIdLst>
            <p14:sldId id="322"/>
            <p14:sldId id="323"/>
            <p14:sldId id="324"/>
            <p14:sldId id="325"/>
          </p14:sldIdLst>
        </p14:section>
        <p14:section name="Flowchart" id="{85D94DD8-C343-4EA1-803B-2037E9588492}">
          <p14:sldIdLst>
            <p14:sldId id="326"/>
            <p14:sldId id="327"/>
          </p14:sldIdLst>
        </p14:section>
        <p14:section name="Fishbone Diagram" id="{1B606730-6E71-42BB-8321-D12902EDFCA7}">
          <p14:sldIdLst>
            <p14:sldId id="328"/>
            <p14:sldId id="329"/>
            <p14:sldId id="330"/>
            <p14:sldId id="331"/>
          </p14:sldIdLst>
        </p14:section>
        <p14:section name="Map Diagram" id="{355EE30E-99BA-41F4-A409-8A241F946D9C}">
          <p14:sldIdLst>
            <p14:sldId id="443"/>
            <p14:sldId id="442"/>
            <p14:sldId id="332"/>
            <p14:sldId id="333"/>
            <p14:sldId id="334"/>
            <p14:sldId id="527"/>
            <p14:sldId id="441"/>
            <p14:sldId id="339"/>
            <p14:sldId id="335"/>
            <p14:sldId id="336"/>
            <p14:sldId id="337"/>
            <p14:sldId id="338"/>
            <p14:sldId id="440"/>
            <p14:sldId id="530"/>
            <p14:sldId id="556"/>
            <p14:sldId id="557"/>
          </p14:sldIdLst>
        </p14:section>
        <p14:section name="Iceberg Diagram" id="{FF92EB0E-4839-4D74-ABCD-7B20D7FF76F8}">
          <p14:sldIdLst>
            <p14:sldId id="340"/>
            <p14:sldId id="341"/>
          </p14:sldIdLst>
        </p14:section>
        <p14:section name="Pricelist Table" id="{5E179C74-804D-4F9F-9688-0D9697A7DDA7}">
          <p14:sldIdLst>
            <p14:sldId id="342"/>
            <p14:sldId id="343"/>
            <p14:sldId id="344"/>
            <p14:sldId id="345"/>
            <p14:sldId id="346"/>
            <p14:sldId id="348"/>
          </p14:sldIdLst>
        </p14:section>
        <p14:section name="3D Layers Diagram" id="{A1CCEBDB-9B94-4B64-8EFA-7B7DA18384E7}">
          <p14:sldIdLst>
            <p14:sldId id="351"/>
            <p14:sldId id="354"/>
            <p14:sldId id="357"/>
            <p14:sldId id="358"/>
          </p14:sldIdLst>
        </p14:section>
        <p14:section name="Comparison / proposition" id="{50F87C0F-1B7F-424A-AC8C-7BF367B1970C}">
          <p14:sldIdLst>
            <p14:sldId id="466"/>
            <p14:sldId id="467"/>
            <p14:sldId id="537"/>
            <p14:sldId id="469"/>
            <p14:sldId id="470"/>
            <p14:sldId id="471"/>
            <p14:sldId id="472"/>
            <p14:sldId id="479"/>
            <p14:sldId id="532"/>
            <p14:sldId id="533"/>
            <p14:sldId id="534"/>
            <p14:sldId id="535"/>
            <p14:sldId id="536"/>
            <p14:sldId id="480"/>
          </p14:sldIdLst>
        </p14:section>
        <p14:section name="Business Model" id="{C01F8ABC-4008-48CE-B62C-64BEF1F37574}">
          <p14:sldIdLst>
            <p14:sldId id="477"/>
            <p14:sldId id="478"/>
            <p14:sldId id="481"/>
            <p14:sldId id="568"/>
            <p14:sldId id="569"/>
            <p14:sldId id="482"/>
            <p14:sldId id="558"/>
            <p14:sldId id="559"/>
          </p14:sldIdLst>
        </p14:section>
        <p14:section name="Human Diagram" id="{578B14A7-58BB-4183-A73C-665BBC05F710}">
          <p14:sldIdLst>
            <p14:sldId id="506"/>
            <p14:sldId id="507"/>
            <p14:sldId id="508"/>
            <p14:sldId id="514"/>
          </p14:sldIdLst>
        </p14:section>
        <p14:section name="Road Diagram" id="{DD9FA14E-9415-4144-873F-5D6CFBF4D8E1}">
          <p14:sldIdLst>
            <p14:sldId id="473"/>
            <p14:sldId id="474"/>
            <p14:sldId id="499"/>
            <p14:sldId id="500"/>
          </p14:sldIdLst>
        </p14:section>
        <p14:section name="Gadget Diagram" id="{4CD4ABD5-5BAA-4108-86AF-7DED4EC6DF93}">
          <p14:sldIdLst>
            <p14:sldId id="355"/>
            <p14:sldId id="356"/>
          </p14:sldIdLst>
        </p14:section>
        <p14:section name="Mockup Template" id="{5DD95A02-F785-4B87-AAA9-183570F07D22}">
          <p14:sldIdLst>
            <p14:sldId id="396"/>
            <p14:sldId id="400"/>
            <p14:sldId id="397"/>
            <p14:sldId id="398"/>
            <p14:sldId id="421"/>
            <p14:sldId id="422"/>
            <p14:sldId id="560"/>
            <p14:sldId id="561"/>
          </p14:sldIdLst>
        </p14:section>
        <p14:section name="Portfolio" id="{BA390565-5CD7-44F5-8FE9-B359590A0BFC}">
          <p14:sldIdLst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</p14:sldIdLst>
        </p14:section>
        <p14:section name="Team/ Photo Slide" id="{6BE9D522-C8CD-4D08-88EF-5D9323F1E807}">
          <p14:sldIdLst>
            <p14:sldId id="455"/>
            <p14:sldId id="454"/>
            <p14:sldId id="423"/>
            <p14:sldId id="424"/>
            <p14:sldId id="425"/>
            <p14:sldId id="426"/>
            <p14:sldId id="427"/>
            <p14:sldId id="428"/>
          </p14:sldIdLst>
        </p14:section>
        <p14:section name="Hierarchy" id="{05BE700D-4A3D-496C-8147-B1F208F5F0B1}">
          <p14:sldIdLst>
            <p14:sldId id="429"/>
            <p14:sldId id="430"/>
            <p14:sldId id="431"/>
            <p14:sldId id="432"/>
            <p14:sldId id="562"/>
            <p14:sldId id="563"/>
          </p14:sldIdLst>
        </p14:section>
        <p14:section name="Energy Diagram" id="{19024546-5A2D-444D-93AB-5DB161A06C34}">
          <p14:sldIdLst>
            <p14:sldId id="359"/>
            <p14:sldId id="362"/>
            <p14:sldId id="363"/>
            <p14:sldId id="364"/>
            <p14:sldId id="366"/>
            <p14:sldId id="365"/>
            <p14:sldId id="367"/>
            <p14:sldId id="368"/>
            <p14:sldId id="369"/>
            <p14:sldId id="370"/>
          </p14:sldIdLst>
        </p14:section>
        <p14:section name="Environment Diagram" id="{D8E4D9E5-5567-4351-8B7F-442522BC5E17}">
          <p14:sldIdLst>
            <p14:sldId id="360"/>
            <p14:sldId id="373"/>
            <p14:sldId id="374"/>
            <p14:sldId id="375"/>
            <p14:sldId id="376"/>
            <p14:sldId id="377"/>
            <p14:sldId id="380"/>
            <p14:sldId id="378"/>
            <p14:sldId id="379"/>
            <p14:sldId id="381"/>
          </p14:sldIdLst>
        </p14:section>
        <p14:section name="Technology Diagram" id="{97B26582-CC5F-48F5-A846-278EA826C549}">
          <p14:sldIdLst>
            <p14:sldId id="371"/>
            <p14:sldId id="372"/>
            <p14:sldId id="383"/>
            <p14:sldId id="382"/>
            <p14:sldId id="384"/>
            <p14:sldId id="385"/>
            <p14:sldId id="386"/>
            <p14:sldId id="387"/>
            <p14:sldId id="388"/>
            <p14:sldId id="389"/>
          </p14:sldIdLst>
        </p14:section>
        <p14:section name="Security Diagram" id="{E8BE48A3-7AC8-4CC7-A403-30D95D2586C8}">
          <p14:sldIdLst>
            <p14:sldId id="547"/>
            <p14:sldId id="391"/>
            <p14:sldId id="392"/>
            <p14:sldId id="393"/>
            <p14:sldId id="394"/>
            <p14:sldId id="395"/>
          </p14:sldIdLst>
        </p14:section>
        <p14:section name="Finance Diagram" id="{BAAB6C5E-109A-47E8-9E86-01C9BE31C3DB}">
          <p14:sldIdLst>
            <p14:sldId id="399"/>
            <p14:sldId id="401"/>
            <p14:sldId id="402"/>
            <p14:sldId id="403"/>
            <p14:sldId id="410"/>
            <p14:sldId id="405"/>
          </p14:sldIdLst>
        </p14:section>
        <p14:section name="Creative Diagram" id="{9705E2B5-615D-4737-AD23-8E25FF304395}">
          <p14:sldIdLst>
            <p14:sldId id="406"/>
            <p14:sldId id="407"/>
            <p14:sldId id="408"/>
            <p14:sldId id="409"/>
          </p14:sldIdLst>
        </p14:section>
        <p14:section name="Science Diagram" id="{2833A231-1084-4DCF-A542-119AA5ED2434}">
          <p14:sldIdLst>
            <p14:sldId id="463"/>
            <p14:sldId id="462"/>
            <p14:sldId id="464"/>
            <p14:sldId id="465"/>
            <p14:sldId id="515"/>
            <p14:sldId id="516"/>
          </p14:sldIdLst>
        </p14:section>
        <p14:section name="Health" id="{9E723CDD-AAB0-46CA-ABAE-2CED2ABC56E9}">
          <p14:sldIdLst>
            <p14:sldId id="458"/>
            <p14:sldId id="459"/>
            <p14:sldId id="460"/>
            <p14:sldId id="461"/>
          </p14:sldIdLst>
        </p14:section>
        <p14:section name="Training" id="{D08A28FA-DA1A-4D99-A158-7FBBCF4ACCA9}">
          <p14:sldIdLst>
            <p14:sldId id="475"/>
            <p14:sldId id="476"/>
            <p14:sldId id="483"/>
            <p14:sldId id="484"/>
            <p14:sldId id="542"/>
            <p14:sldId id="543"/>
            <p14:sldId id="544"/>
            <p14:sldId id="546"/>
            <p14:sldId id="564"/>
            <p14:sldId id="565"/>
          </p14:sldIdLst>
        </p14:section>
        <p14:section name="Property" id="{E9406AC2-350F-4E06-A0DA-5D506774A3AA}">
          <p14:sldIdLst>
            <p14:sldId id="390"/>
            <p14:sldId id="545"/>
            <p14:sldId id="548"/>
            <p14:sldId id="549"/>
          </p14:sldIdLst>
        </p14:section>
        <p14:section name="Chart" id="{AEA3F791-3B71-47EA-8ABE-FA4511B5CB5C}">
          <p14:sldIdLst>
            <p14:sldId id="485"/>
            <p14:sldId id="486"/>
            <p14:sldId id="487"/>
            <p14:sldId id="488"/>
            <p14:sldId id="489"/>
            <p14:sldId id="490"/>
            <p14:sldId id="510"/>
            <p14:sldId id="511"/>
            <p14:sldId id="512"/>
            <p14:sldId id="513"/>
            <p14:sldId id="509"/>
            <p14:sldId id="491"/>
            <p14:sldId id="492"/>
            <p14:sldId id="493"/>
            <p14:sldId id="494"/>
            <p14:sldId id="531"/>
            <p14:sldId id="495"/>
            <p14:sldId id="517"/>
            <p14:sldId id="496"/>
            <p14:sldId id="497"/>
            <p14:sldId id="498"/>
            <p14:sldId id="529"/>
            <p14:sldId id="540"/>
            <p14:sldId id="541"/>
            <p14:sldId id="550"/>
            <p14:sldId id="551"/>
          </p14:sldIdLst>
        </p14:section>
        <p14:section name="Testimonial / Client List" id="{50249823-F496-47D5-B746-0BD6C69E56E9}">
          <p14:sldIdLst>
            <p14:sldId id="518"/>
            <p14:sldId id="521"/>
            <p14:sldId id="519"/>
            <p14:sldId id="520"/>
            <p14:sldId id="523"/>
            <p14:sldId id="5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5E89"/>
    <a:srgbClr val="A86E3E"/>
    <a:srgbClr val="52361E"/>
    <a:srgbClr val="D3A577"/>
    <a:srgbClr val="83C937"/>
    <a:srgbClr val="FFE9D9"/>
    <a:srgbClr val="FFCC99"/>
    <a:srgbClr val="006BB4"/>
    <a:srgbClr val="53B9FF"/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3" autoAdjust="0"/>
    <p:restoredTop sz="87227" autoAdjust="0"/>
  </p:normalViewPr>
  <p:slideViewPr>
    <p:cSldViewPr snapToGrid="0">
      <p:cViewPr>
        <p:scale>
          <a:sx n="90" d="100"/>
          <a:sy n="90" d="100"/>
        </p:scale>
        <p:origin x="-792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08/05/2020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iearchy / Structur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65" y="290281"/>
            <a:ext cx="7886700" cy="9434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0BFA-28FB-4D2C-B722-F8EDB5F59EC5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049840" y="1841194"/>
            <a:ext cx="1080000" cy="1080000"/>
          </a:xfrm>
          <a:prstGeom prst="ellipse">
            <a:avLst/>
          </a:prstGeom>
          <a:ln w="317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049840" y="3588809"/>
            <a:ext cx="1080000" cy="1080000"/>
          </a:xfrm>
          <a:prstGeom prst="ellipse">
            <a:avLst/>
          </a:prstGeom>
          <a:ln w="317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793040" y="3588808"/>
            <a:ext cx="1080000" cy="1080000"/>
          </a:xfrm>
          <a:prstGeom prst="ellipse">
            <a:avLst/>
          </a:prstGeom>
          <a:ln w="31750">
            <a:solidFill>
              <a:schemeClr val="accent4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201864" y="3588808"/>
            <a:ext cx="1080000" cy="1080000"/>
          </a:xfrm>
          <a:prstGeom prst="ellipse">
            <a:avLst/>
          </a:prstGeom>
          <a:ln w="317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97586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F7A9D5-C2D5-4FF1-867F-AF74B7AB80EB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692" r:id="rId13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1"/>
          <p:cNvSpPr txBox="1">
            <a:spLocks/>
          </p:cNvSpPr>
          <p:nvPr/>
        </p:nvSpPr>
        <p:spPr>
          <a:xfrm>
            <a:off x="1031358" y="2137144"/>
            <a:ext cx="6836736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REHBERLİK SERVİSİNİ TANIYALIM</a:t>
            </a:r>
            <a:endParaRPr kumimoji="0" lang="id-ID" sz="4400" b="0" i="0" u="none" strike="noStrike" kern="1200" cap="none" spc="30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6" name="Picture 2" descr="OKULUMUZ FEN VE SOSYAL BİLİMLER PROJE OKULU OL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2568" y="4083802"/>
            <a:ext cx="3802912" cy="21362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791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 rot="17333049">
            <a:off x="5283529" y="2578055"/>
            <a:ext cx="1316091" cy="587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  <a:latin typeface="+mj-lt"/>
              </a:rPr>
              <a:t>Muhammet</a:t>
            </a:r>
          </a:p>
          <a:p>
            <a:r>
              <a:rPr lang="tr-TR" sz="1500" b="1" dirty="0" smtClean="0">
                <a:solidFill>
                  <a:schemeClr val="bg1"/>
                </a:solidFill>
                <a:latin typeface="+mj-lt"/>
              </a:rPr>
              <a:t> Yavuz</a:t>
            </a:r>
            <a:endParaRPr lang="id-ID" sz="1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0" y="531628"/>
            <a:ext cx="9144000" cy="10419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Sunumumuz bitmiştir…</a:t>
            </a:r>
            <a:endParaRPr kumimoji="0" lang="id-ID" sz="4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49 Dikdörtgen"/>
          <p:cNvSpPr/>
          <p:nvPr/>
        </p:nvSpPr>
        <p:spPr>
          <a:xfrm>
            <a:off x="2126511" y="2211571"/>
            <a:ext cx="4657061" cy="1839433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Teşekkürler…</a:t>
            </a:r>
          </a:p>
          <a:p>
            <a:pPr algn="ctr"/>
            <a:r>
              <a:rPr lang="tr-TR" sz="2000" b="1" dirty="0" smtClean="0">
                <a:solidFill>
                  <a:srgbClr val="00B050"/>
                </a:solidFill>
              </a:rPr>
              <a:t>Kubilay AKŞAHİN</a:t>
            </a:r>
          </a:p>
          <a:p>
            <a:pPr algn="ctr"/>
            <a:endParaRPr lang="tr-TR" sz="2000" b="1" dirty="0" smtClean="0"/>
          </a:p>
          <a:p>
            <a:pPr algn="ctr"/>
            <a:r>
              <a:rPr lang="tr-TR" sz="2000" b="1" i="1" dirty="0" smtClean="0">
                <a:solidFill>
                  <a:srgbClr val="7030A0"/>
                </a:solidFill>
              </a:rPr>
              <a:t>Psikolojik Danışman</a:t>
            </a:r>
          </a:p>
        </p:txBody>
      </p:sp>
      <p:pic>
        <p:nvPicPr>
          <p:cNvPr id="51" name="Picture 2" descr="OKULUMUZ FEN VE SOSYAL BİLİMLER PROJE OKULU OL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3250" y="4387059"/>
            <a:ext cx="3565904" cy="2003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545705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smtClean="0"/>
              <a:t>Rehberlik Nedir?</a:t>
            </a:r>
            <a:endParaRPr lang="id-ID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261067" y="3899472"/>
            <a:ext cx="621864" cy="1197958"/>
          </a:xfrm>
          <a:custGeom>
            <a:avLst/>
            <a:gdLst>
              <a:gd name="T0" fmla="*/ 197 w 394"/>
              <a:gd name="T1" fmla="*/ 0 h 759"/>
              <a:gd name="T2" fmla="*/ 0 w 394"/>
              <a:gd name="T3" fmla="*/ 109 h 759"/>
              <a:gd name="T4" fmla="*/ 83 w 394"/>
              <a:gd name="T5" fmla="*/ 109 h 759"/>
              <a:gd name="T6" fmla="*/ 83 w 394"/>
              <a:gd name="T7" fmla="*/ 759 h 759"/>
              <a:gd name="T8" fmla="*/ 311 w 394"/>
              <a:gd name="T9" fmla="*/ 759 h 759"/>
              <a:gd name="T10" fmla="*/ 311 w 394"/>
              <a:gd name="T11" fmla="*/ 109 h 759"/>
              <a:gd name="T12" fmla="*/ 394 w 394"/>
              <a:gd name="T13" fmla="*/ 109 h 759"/>
              <a:gd name="T14" fmla="*/ 197 w 394"/>
              <a:gd name="T15" fmla="*/ 0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4" h="759">
                <a:moveTo>
                  <a:pt x="197" y="0"/>
                </a:moveTo>
                <a:lnTo>
                  <a:pt x="0" y="109"/>
                </a:lnTo>
                <a:lnTo>
                  <a:pt x="83" y="109"/>
                </a:lnTo>
                <a:lnTo>
                  <a:pt x="83" y="759"/>
                </a:lnTo>
                <a:lnTo>
                  <a:pt x="311" y="759"/>
                </a:lnTo>
                <a:lnTo>
                  <a:pt x="311" y="109"/>
                </a:lnTo>
                <a:lnTo>
                  <a:pt x="394" y="109"/>
                </a:lnTo>
                <a:lnTo>
                  <a:pt x="19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815063" y="3476479"/>
            <a:ext cx="1197958" cy="786011"/>
          </a:xfrm>
          <a:custGeom>
            <a:avLst/>
            <a:gdLst>
              <a:gd name="T0" fmla="*/ 0 w 759"/>
              <a:gd name="T1" fmla="*/ 154 h 498"/>
              <a:gd name="T2" fmla="*/ 43 w 759"/>
              <a:gd name="T3" fmla="*/ 377 h 498"/>
              <a:gd name="T4" fmla="*/ 69 w 759"/>
              <a:gd name="T5" fmla="*/ 297 h 498"/>
              <a:gd name="T6" fmla="*/ 688 w 759"/>
              <a:gd name="T7" fmla="*/ 498 h 498"/>
              <a:gd name="T8" fmla="*/ 759 w 759"/>
              <a:gd name="T9" fmla="*/ 282 h 498"/>
              <a:gd name="T10" fmla="*/ 140 w 759"/>
              <a:gd name="T11" fmla="*/ 81 h 498"/>
              <a:gd name="T12" fmla="*/ 166 w 759"/>
              <a:gd name="T13" fmla="*/ 0 h 498"/>
              <a:gd name="T14" fmla="*/ 0 w 759"/>
              <a:gd name="T15" fmla="*/ 154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9" h="498">
                <a:moveTo>
                  <a:pt x="0" y="154"/>
                </a:moveTo>
                <a:lnTo>
                  <a:pt x="43" y="377"/>
                </a:lnTo>
                <a:lnTo>
                  <a:pt x="69" y="297"/>
                </a:lnTo>
                <a:lnTo>
                  <a:pt x="688" y="498"/>
                </a:lnTo>
                <a:lnTo>
                  <a:pt x="759" y="282"/>
                </a:lnTo>
                <a:lnTo>
                  <a:pt x="140" y="81"/>
                </a:lnTo>
                <a:lnTo>
                  <a:pt x="166" y="0"/>
                </a:lnTo>
                <a:lnTo>
                  <a:pt x="0" y="15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1999" y="2357437"/>
            <a:ext cx="999087" cy="1119041"/>
          </a:xfrm>
          <a:custGeom>
            <a:avLst/>
            <a:gdLst>
              <a:gd name="T0" fmla="*/ 95 w 633"/>
              <a:gd name="T1" fmla="*/ 681 h 709"/>
              <a:gd name="T2" fmla="*/ 320 w 633"/>
              <a:gd name="T3" fmla="*/ 709 h 709"/>
              <a:gd name="T4" fmla="*/ 251 w 633"/>
              <a:gd name="T5" fmla="*/ 659 h 709"/>
              <a:gd name="T6" fmla="*/ 633 w 633"/>
              <a:gd name="T7" fmla="*/ 133 h 709"/>
              <a:gd name="T8" fmla="*/ 451 w 633"/>
              <a:gd name="T9" fmla="*/ 0 h 709"/>
              <a:gd name="T10" fmla="*/ 69 w 633"/>
              <a:gd name="T11" fmla="*/ 527 h 709"/>
              <a:gd name="T12" fmla="*/ 0 w 633"/>
              <a:gd name="T13" fmla="*/ 477 h 709"/>
              <a:gd name="T14" fmla="*/ 95 w 633"/>
              <a:gd name="T15" fmla="*/ 681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3" h="709">
                <a:moveTo>
                  <a:pt x="95" y="681"/>
                </a:moveTo>
                <a:lnTo>
                  <a:pt x="320" y="709"/>
                </a:lnTo>
                <a:lnTo>
                  <a:pt x="251" y="659"/>
                </a:lnTo>
                <a:lnTo>
                  <a:pt x="633" y="133"/>
                </a:lnTo>
                <a:lnTo>
                  <a:pt x="451" y="0"/>
                </a:lnTo>
                <a:lnTo>
                  <a:pt x="69" y="527"/>
                </a:lnTo>
                <a:lnTo>
                  <a:pt x="0" y="477"/>
                </a:lnTo>
                <a:lnTo>
                  <a:pt x="95" y="6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572912" y="2357437"/>
            <a:ext cx="999087" cy="1119041"/>
          </a:xfrm>
          <a:custGeom>
            <a:avLst/>
            <a:gdLst>
              <a:gd name="T0" fmla="*/ 538 w 633"/>
              <a:gd name="T1" fmla="*/ 681 h 709"/>
              <a:gd name="T2" fmla="*/ 633 w 633"/>
              <a:gd name="T3" fmla="*/ 477 h 709"/>
              <a:gd name="T4" fmla="*/ 564 w 633"/>
              <a:gd name="T5" fmla="*/ 527 h 709"/>
              <a:gd name="T6" fmla="*/ 183 w 633"/>
              <a:gd name="T7" fmla="*/ 0 h 709"/>
              <a:gd name="T8" fmla="*/ 0 w 633"/>
              <a:gd name="T9" fmla="*/ 133 h 709"/>
              <a:gd name="T10" fmla="*/ 382 w 633"/>
              <a:gd name="T11" fmla="*/ 659 h 709"/>
              <a:gd name="T12" fmla="*/ 313 w 633"/>
              <a:gd name="T13" fmla="*/ 709 h 709"/>
              <a:gd name="T14" fmla="*/ 538 w 633"/>
              <a:gd name="T15" fmla="*/ 681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3" h="709">
                <a:moveTo>
                  <a:pt x="538" y="681"/>
                </a:moveTo>
                <a:lnTo>
                  <a:pt x="633" y="477"/>
                </a:lnTo>
                <a:lnTo>
                  <a:pt x="564" y="527"/>
                </a:lnTo>
                <a:lnTo>
                  <a:pt x="183" y="0"/>
                </a:lnTo>
                <a:lnTo>
                  <a:pt x="0" y="133"/>
                </a:lnTo>
                <a:lnTo>
                  <a:pt x="382" y="659"/>
                </a:lnTo>
                <a:lnTo>
                  <a:pt x="313" y="709"/>
                </a:lnTo>
                <a:lnTo>
                  <a:pt x="538" y="6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30979" y="3476479"/>
            <a:ext cx="1197958" cy="786011"/>
          </a:xfrm>
          <a:custGeom>
            <a:avLst/>
            <a:gdLst>
              <a:gd name="T0" fmla="*/ 759 w 759"/>
              <a:gd name="T1" fmla="*/ 154 h 498"/>
              <a:gd name="T2" fmla="*/ 593 w 759"/>
              <a:gd name="T3" fmla="*/ 0 h 498"/>
              <a:gd name="T4" fmla="*/ 619 w 759"/>
              <a:gd name="T5" fmla="*/ 81 h 498"/>
              <a:gd name="T6" fmla="*/ 0 w 759"/>
              <a:gd name="T7" fmla="*/ 282 h 498"/>
              <a:gd name="T8" fmla="*/ 71 w 759"/>
              <a:gd name="T9" fmla="*/ 498 h 498"/>
              <a:gd name="T10" fmla="*/ 690 w 759"/>
              <a:gd name="T11" fmla="*/ 297 h 498"/>
              <a:gd name="T12" fmla="*/ 716 w 759"/>
              <a:gd name="T13" fmla="*/ 377 h 498"/>
              <a:gd name="T14" fmla="*/ 759 w 759"/>
              <a:gd name="T15" fmla="*/ 154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9" h="498">
                <a:moveTo>
                  <a:pt x="759" y="154"/>
                </a:moveTo>
                <a:lnTo>
                  <a:pt x="593" y="0"/>
                </a:lnTo>
                <a:lnTo>
                  <a:pt x="619" y="81"/>
                </a:lnTo>
                <a:lnTo>
                  <a:pt x="0" y="282"/>
                </a:lnTo>
                <a:lnTo>
                  <a:pt x="71" y="498"/>
                </a:lnTo>
                <a:lnTo>
                  <a:pt x="690" y="297"/>
                </a:lnTo>
                <a:lnTo>
                  <a:pt x="716" y="377"/>
                </a:lnTo>
                <a:lnTo>
                  <a:pt x="759" y="15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4157274" y="3435415"/>
            <a:ext cx="80823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050" b="1" dirty="0" smtClean="0">
                <a:latin typeface="+mj-lt"/>
              </a:rPr>
              <a:t>Rehberlik</a:t>
            </a:r>
          </a:p>
          <a:p>
            <a:pPr algn="ctr"/>
            <a:r>
              <a:rPr lang="tr-TR" sz="1050" b="1" dirty="0" smtClean="0">
                <a:latin typeface="+mj-lt"/>
              </a:rPr>
              <a:t>Servisi</a:t>
            </a:r>
            <a:endParaRPr lang="id-ID" sz="105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8693" y="2120284"/>
            <a:ext cx="2260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Bireyin kendini anlaması</a:t>
            </a:r>
            <a:endParaRPr lang="id-ID" sz="16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26953" y="3803587"/>
            <a:ext cx="2064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Problemlerini çözmesi</a:t>
            </a:r>
            <a:endParaRPr lang="id-ID" sz="1600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89734" y="5048460"/>
            <a:ext cx="2262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 Gerçekçi kararlar alması</a:t>
            </a:r>
            <a:endParaRPr lang="id-ID" sz="16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6568" y="3787056"/>
            <a:ext cx="2500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b="1" dirty="0" smtClean="0"/>
              <a:t>Kapasitesini kendine en uygun düzeyde geliştirmesi</a:t>
            </a:r>
            <a:endParaRPr lang="id-ID" sz="16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5939" y="2120284"/>
            <a:ext cx="2641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600" b="1" dirty="0" smtClean="0"/>
              <a:t> Çevresine dengeli ve sağlıklı </a:t>
            </a:r>
          </a:p>
          <a:p>
            <a:pPr algn="r"/>
            <a:r>
              <a:rPr lang="tr-TR" sz="1600" b="1" dirty="0" smtClean="0"/>
              <a:t>bir uyum sağlayabilmesi için</a:t>
            </a:r>
            <a:endParaRPr lang="id-ID" sz="1600" b="1" dirty="0">
              <a:latin typeface="+mj-lt"/>
            </a:endParaRPr>
          </a:p>
        </p:txBody>
      </p:sp>
      <p:grpSp>
        <p:nvGrpSpPr>
          <p:cNvPr id="3" name="Group 12"/>
          <p:cNvGrpSpPr/>
          <p:nvPr/>
        </p:nvGrpSpPr>
        <p:grpSpPr>
          <a:xfrm>
            <a:off x="3403419" y="2120283"/>
            <a:ext cx="726646" cy="726646"/>
            <a:chOff x="4537892" y="1684044"/>
            <a:chExt cx="968861" cy="968861"/>
          </a:xfrm>
        </p:grpSpPr>
        <p:sp>
          <p:nvSpPr>
            <p:cNvPr id="14" name="Oval 13"/>
            <p:cNvSpPr/>
            <p:nvPr/>
          </p:nvSpPr>
          <p:spPr>
            <a:xfrm>
              <a:off x="4537892" y="168404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2" name="TextBox 31"/>
            <p:cNvSpPr txBox="1">
              <a:spLocks noChangeAspect="1"/>
            </p:cNvSpPr>
            <p:nvPr/>
          </p:nvSpPr>
          <p:spPr>
            <a:xfrm>
              <a:off x="4790973" y="1943999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1"/>
                  </a:solidFill>
                </a:rPr>
                <a:t>Ç</a:t>
              </a:r>
              <a:endParaRPr lang="ru-RU" sz="405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" name="Group 2"/>
          <p:cNvGrpSpPr/>
          <p:nvPr/>
        </p:nvGrpSpPr>
        <p:grpSpPr>
          <a:xfrm>
            <a:off x="5058176" y="2120283"/>
            <a:ext cx="726646" cy="726646"/>
            <a:chOff x="6744234" y="1684044"/>
            <a:chExt cx="968861" cy="968861"/>
          </a:xfrm>
        </p:grpSpPr>
        <p:sp>
          <p:nvSpPr>
            <p:cNvPr id="15" name="Oval 14"/>
            <p:cNvSpPr/>
            <p:nvPr/>
          </p:nvSpPr>
          <p:spPr>
            <a:xfrm>
              <a:off x="6744234" y="168404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3" name="TextBox 32"/>
            <p:cNvSpPr txBox="1">
              <a:spLocks noChangeAspect="1"/>
            </p:cNvSpPr>
            <p:nvPr/>
          </p:nvSpPr>
          <p:spPr>
            <a:xfrm>
              <a:off x="6999348" y="1952581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2"/>
                  </a:solidFill>
                </a:rPr>
                <a:t>B</a:t>
              </a:r>
              <a:endParaRPr lang="ru-RU" sz="405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5" name="Group 3"/>
          <p:cNvGrpSpPr/>
          <p:nvPr/>
        </p:nvGrpSpPr>
        <p:grpSpPr>
          <a:xfrm>
            <a:off x="5694490" y="3796311"/>
            <a:ext cx="726646" cy="726646"/>
            <a:chOff x="7592653" y="3918748"/>
            <a:chExt cx="968861" cy="968861"/>
          </a:xfrm>
        </p:grpSpPr>
        <p:sp>
          <p:nvSpPr>
            <p:cNvPr id="17" name="Oval 16"/>
            <p:cNvSpPr/>
            <p:nvPr/>
          </p:nvSpPr>
          <p:spPr>
            <a:xfrm>
              <a:off x="7592653" y="3918748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4" name="TextBox 33"/>
            <p:cNvSpPr txBox="1">
              <a:spLocks noChangeAspect="1"/>
            </p:cNvSpPr>
            <p:nvPr/>
          </p:nvSpPr>
          <p:spPr>
            <a:xfrm>
              <a:off x="7871658" y="4173692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3"/>
                  </a:solidFill>
                  <a:latin typeface="RaphaelIcons" pitchFamily="2" charset="0"/>
                </a:rPr>
                <a:t>P</a:t>
              </a:r>
              <a:endParaRPr lang="ru-RU" sz="405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1" name="Group 4"/>
          <p:cNvGrpSpPr/>
          <p:nvPr/>
        </p:nvGrpSpPr>
        <p:grpSpPr>
          <a:xfrm>
            <a:off x="4198066" y="4805748"/>
            <a:ext cx="726646" cy="726646"/>
            <a:chOff x="5597421" y="5264664"/>
            <a:chExt cx="968861" cy="968861"/>
          </a:xfrm>
        </p:grpSpPr>
        <p:sp>
          <p:nvSpPr>
            <p:cNvPr id="18" name="Oval 17"/>
            <p:cNvSpPr/>
            <p:nvPr/>
          </p:nvSpPr>
          <p:spPr>
            <a:xfrm>
              <a:off x="5597421" y="526466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5" name="TextBox 34"/>
            <p:cNvSpPr txBox="1">
              <a:spLocks noChangeAspect="1"/>
            </p:cNvSpPr>
            <p:nvPr/>
          </p:nvSpPr>
          <p:spPr>
            <a:xfrm>
              <a:off x="5842950" y="5494599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3600" dirty="0" smtClean="0">
                  <a:solidFill>
                    <a:schemeClr val="accent4"/>
                  </a:solidFill>
                </a:rPr>
                <a:t>G</a:t>
              </a:r>
              <a:endParaRPr lang="ru-RU" sz="36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3" name="Group 10"/>
          <p:cNvGrpSpPr/>
          <p:nvPr/>
        </p:nvGrpSpPr>
        <p:grpSpPr>
          <a:xfrm>
            <a:off x="2792735" y="3796311"/>
            <a:ext cx="726646" cy="726646"/>
            <a:chOff x="3723646" y="3918748"/>
            <a:chExt cx="968861" cy="968861"/>
          </a:xfrm>
        </p:grpSpPr>
        <p:sp>
          <p:nvSpPr>
            <p:cNvPr id="16" name="Oval 15"/>
            <p:cNvSpPr/>
            <p:nvPr/>
          </p:nvSpPr>
          <p:spPr>
            <a:xfrm>
              <a:off x="3723646" y="3918748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6" name="TextBox 35"/>
            <p:cNvSpPr txBox="1">
              <a:spLocks noChangeAspect="1"/>
            </p:cNvSpPr>
            <p:nvPr/>
          </p:nvSpPr>
          <p:spPr>
            <a:xfrm>
              <a:off x="3964551" y="4128725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5"/>
                  </a:solidFill>
                  <a:latin typeface="Modern Pictograms" pitchFamily="50" charset="0"/>
                </a:rPr>
                <a:t>K</a:t>
              </a:r>
              <a:endParaRPr lang="ru-RU" sz="4050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515980" y="5991994"/>
            <a:ext cx="6906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Uzman kişilerce bireye verilen psikolojik yardımlardır.</a:t>
            </a:r>
            <a:endParaRPr lang="tr-TR" sz="2000" b="1" dirty="0"/>
          </a:p>
        </p:txBody>
      </p:sp>
    </p:spTree>
    <p:extLst>
      <p:ext uri="{BB962C8B-B14F-4D97-AF65-F5344CB8AC3E}">
        <p14:creationId xmlns="" xmlns:p14="http://schemas.microsoft.com/office/powerpoint/2010/main" val="17821281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/>
      <p:bldP spid="19" grpId="0"/>
      <p:bldP spid="24" grpId="0"/>
      <p:bldP spid="26" grpId="0"/>
      <p:bldP spid="28" grpId="0"/>
      <p:bldP spid="30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7362623" y="2972928"/>
            <a:ext cx="0" cy="35100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70062" y="2972928"/>
            <a:ext cx="0" cy="35100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617835" y="2698757"/>
            <a:ext cx="0" cy="577683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41 Resim Yer Tutucusu" descr="okul-rehberlik-servisi-hizmetleri.jpg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/>
          <a:srcRect l="13120" r="13120"/>
          <a:stretch>
            <a:fillRect/>
          </a:stretch>
        </p:blipFill>
        <p:spPr>
          <a:xfrm>
            <a:off x="4049840" y="1490305"/>
            <a:ext cx="1080000" cy="1080000"/>
          </a:xfrm>
        </p:spPr>
      </p:pic>
      <p:pic>
        <p:nvPicPr>
          <p:cNvPr id="44" name="43 Resim Yer Tutucusu" descr="04e3b986b1.png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print"/>
          <a:srcRect l="8333" r="8333"/>
          <a:stretch>
            <a:fillRect/>
          </a:stretch>
        </p:blipFill>
        <p:spPr>
          <a:xfrm>
            <a:off x="4049840" y="3237920"/>
            <a:ext cx="1080000" cy="1080000"/>
          </a:xfrm>
        </p:spPr>
      </p:pic>
      <p:pic>
        <p:nvPicPr>
          <p:cNvPr id="45" name="44 Resim Yer Tutucusu" descr="Akt_deti.gif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/>
          <a:srcRect t="1417" b="1417"/>
          <a:stretch>
            <a:fillRect/>
          </a:stretch>
        </p:blipFill>
        <p:spPr>
          <a:xfrm>
            <a:off x="6793040" y="3237919"/>
            <a:ext cx="1080000" cy="1080000"/>
          </a:xfrm>
        </p:spPr>
      </p:pic>
      <p:pic>
        <p:nvPicPr>
          <p:cNvPr id="43" name="42 Resim Yer Tutucusu" descr="exam-2-500x439.jpg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print"/>
          <a:stretch>
            <a:fillRect/>
          </a:stretch>
        </p:blipFill>
        <p:spPr>
          <a:xfrm>
            <a:off x="1230753" y="3237919"/>
            <a:ext cx="1022222" cy="1080000"/>
          </a:xfrm>
        </p:spPr>
      </p:pic>
      <p:grpSp>
        <p:nvGrpSpPr>
          <p:cNvPr id="7" name="Group 7"/>
          <p:cNvGrpSpPr/>
          <p:nvPr/>
        </p:nvGrpSpPr>
        <p:grpSpPr>
          <a:xfrm>
            <a:off x="3965574" y="2427209"/>
            <a:ext cx="1301750" cy="415498"/>
            <a:chOff x="5287431" y="2561131"/>
            <a:chExt cx="1735667" cy="553997"/>
          </a:xfrm>
        </p:grpSpPr>
        <p:grpSp>
          <p:nvGrpSpPr>
            <p:cNvPr id="8" name="Group 6"/>
            <p:cNvGrpSpPr/>
            <p:nvPr/>
          </p:nvGrpSpPr>
          <p:grpSpPr>
            <a:xfrm>
              <a:off x="5287431" y="2633497"/>
              <a:ext cx="1735667" cy="477456"/>
              <a:chOff x="5338232" y="2904067"/>
              <a:chExt cx="1735667" cy="530311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5338232" y="2943312"/>
                <a:ext cx="1735667" cy="491066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5338232" y="2904067"/>
                <a:ext cx="1735667" cy="491066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  <p:sp>
          <p:nvSpPr>
            <p:cNvPr id="4" name="TextBox 23"/>
            <p:cNvSpPr txBox="1"/>
            <p:nvPr/>
          </p:nvSpPr>
          <p:spPr>
            <a:xfrm>
              <a:off x="5287431" y="2561131"/>
              <a:ext cx="1735667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Rehberlik Hizmetleri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3965574" y="4220696"/>
            <a:ext cx="1301750" cy="595838"/>
            <a:chOff x="5287431" y="4623906"/>
            <a:chExt cx="1735667" cy="553998"/>
          </a:xfrm>
        </p:grpSpPr>
        <p:sp>
          <p:nvSpPr>
            <p:cNvPr id="13" name="Rounded Rectangle 12"/>
            <p:cNvSpPr/>
            <p:nvPr/>
          </p:nvSpPr>
          <p:spPr>
            <a:xfrm>
              <a:off x="5287431" y="4679179"/>
              <a:ext cx="1735667" cy="44212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287431" y="4643845"/>
              <a:ext cx="1735667" cy="44212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15" name="TextBox 23"/>
            <p:cNvSpPr txBox="1"/>
            <p:nvPr/>
          </p:nvSpPr>
          <p:spPr>
            <a:xfrm>
              <a:off x="5287431" y="4623906"/>
              <a:ext cx="173566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Mesleki </a:t>
              </a:r>
            </a:p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Rehberlik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727824" y="4252596"/>
            <a:ext cx="1301750" cy="574574"/>
            <a:chOff x="8970431" y="4643248"/>
            <a:chExt cx="1735667" cy="553998"/>
          </a:xfrm>
        </p:grpSpPr>
        <p:sp>
          <p:nvSpPr>
            <p:cNvPr id="21" name="Rounded Rectangle 20"/>
            <p:cNvSpPr/>
            <p:nvPr/>
          </p:nvSpPr>
          <p:spPr>
            <a:xfrm>
              <a:off x="8970431" y="4679179"/>
              <a:ext cx="1735667" cy="44212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8970431" y="4643845"/>
              <a:ext cx="1735667" cy="44212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8970431" y="4643248"/>
              <a:ext cx="173566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Kişisel </a:t>
              </a:r>
            </a:p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Rehberlik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" name="Group 8"/>
          <p:cNvGrpSpPr/>
          <p:nvPr/>
        </p:nvGrpSpPr>
        <p:grpSpPr>
          <a:xfrm>
            <a:off x="1106880" y="4231330"/>
            <a:ext cx="1301750" cy="563941"/>
            <a:chOff x="1475839" y="4628983"/>
            <a:chExt cx="1735667" cy="574516"/>
          </a:xfrm>
        </p:grpSpPr>
        <p:sp>
          <p:nvSpPr>
            <p:cNvPr id="25" name="Rounded Rectangle 24"/>
            <p:cNvSpPr/>
            <p:nvPr/>
          </p:nvSpPr>
          <p:spPr>
            <a:xfrm>
              <a:off x="1475839" y="4679179"/>
              <a:ext cx="1735667" cy="44212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475839" y="4643845"/>
              <a:ext cx="1735667" cy="44212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1475839" y="4628983"/>
              <a:ext cx="1735667" cy="574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100" b="1" dirty="0" smtClean="0">
                  <a:solidFill>
                    <a:schemeClr val="bg1"/>
                  </a:solidFill>
                  <a:latin typeface="+mj-lt"/>
                </a:rPr>
                <a:t>Eğitsel</a:t>
              </a:r>
            </a:p>
            <a:p>
              <a:pPr algn="ctr"/>
              <a:r>
                <a:rPr lang="tr-TR" sz="1100" b="1" dirty="0" smtClean="0">
                  <a:solidFill>
                    <a:schemeClr val="bg1"/>
                  </a:solidFill>
                  <a:latin typeface="+mj-lt"/>
                </a:rPr>
                <a:t> Rehberlik</a:t>
              </a:r>
              <a:endParaRPr lang="id-ID" sz="11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1769466" y="2974898"/>
            <a:ext cx="5582844" cy="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Amacına Göre Rehberlik Çeşitleri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34108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9"/>
          <p:cNvSpPr>
            <a:spLocks/>
          </p:cNvSpPr>
          <p:nvPr/>
        </p:nvSpPr>
        <p:spPr bwMode="auto">
          <a:xfrm>
            <a:off x="4453187" y="5185089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26789" y="1679825"/>
                <a:ext cx="1844882" cy="615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/>
                  <a:t>Verimli Ders Çalışma Teknikleri</a:t>
                </a: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80447" y="3032523"/>
            <a:ext cx="1938576" cy="627949"/>
            <a:chOff x="7307263" y="2900363"/>
            <a:chExt cx="2584768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51787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04164" y="2955024"/>
              <a:ext cx="1844883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/>
                <a:t>Ders Çalışma Programı</a:t>
              </a: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045174"/>
              <a:ext cx="1844883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/>
                <a:t>Başarı Durumu</a:t>
              </a: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3934039"/>
            <a:ext cx="1939119" cy="688370"/>
            <a:chOff x="7306221" y="4144920"/>
            <a:chExt cx="2585492" cy="917828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6"/>
              <a:ext cx="649195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144920"/>
              <a:ext cx="1844883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Sınav</a:t>
              </a:r>
            </a:p>
            <a:p>
              <a:pPr algn="ctr"/>
              <a:r>
                <a:rPr lang="tr-TR" sz="1600" b="1" dirty="0" smtClean="0"/>
                <a:t> Kaygısı</a:t>
              </a:r>
              <a:endParaRPr lang="en-US" sz="1600" b="1" dirty="0"/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272510"/>
              <a:ext cx="1844882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/>
                <a:t>Öğrenme Sorunları</a:t>
              </a: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666123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Motivasyon</a:t>
              </a: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Eğitsel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9"/>
          <p:cNvSpPr>
            <a:spLocks/>
          </p:cNvSpPr>
          <p:nvPr/>
        </p:nvSpPr>
        <p:spPr bwMode="auto">
          <a:xfrm>
            <a:off x="4453187" y="5185089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2" name="Group 43"/>
            <p:cNvGrpSpPr/>
            <p:nvPr/>
          </p:nvGrpSpPr>
          <p:grpSpPr>
            <a:xfrm>
              <a:off x="4831882" y="1622425"/>
              <a:ext cx="2465855" cy="780389"/>
              <a:chOff x="4831882" y="1622425"/>
              <a:chExt cx="2465855" cy="780389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623114"/>
                <a:ext cx="1844882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b="1" dirty="0" smtClean="0"/>
                  <a:t>Liseye Giriş Sınavı</a:t>
                </a:r>
              </a:p>
            </p:txBody>
          </p:sp>
        </p:grpSp>
      </p:grpSp>
      <p:grpSp>
        <p:nvGrpSpPr>
          <p:cNvPr id="16" name="Group 49"/>
          <p:cNvGrpSpPr/>
          <p:nvPr/>
        </p:nvGrpSpPr>
        <p:grpSpPr>
          <a:xfrm>
            <a:off x="5480447" y="3032523"/>
            <a:ext cx="1938576" cy="627949"/>
            <a:chOff x="7307263" y="2900363"/>
            <a:chExt cx="2584768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51787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04164" y="2955024"/>
              <a:ext cx="1844883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Bursluluk </a:t>
              </a:r>
            </a:p>
            <a:p>
              <a:pPr algn="ctr"/>
              <a:r>
                <a:rPr lang="tr-TR" sz="1600" b="1" dirty="0" smtClean="0"/>
                <a:t>Sınavı</a:t>
              </a:r>
            </a:p>
          </p:txBody>
        </p:sp>
      </p:grpSp>
      <p:grpSp>
        <p:nvGrpSpPr>
          <p:cNvPr id="20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2951" y="2903400"/>
              <a:ext cx="1957137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Bireyin Kendini</a:t>
              </a:r>
            </a:p>
            <a:p>
              <a:pPr algn="ctr"/>
              <a:r>
                <a:rPr lang="tr-TR" sz="1600" b="1" dirty="0" smtClean="0"/>
                <a:t>Tanıması</a:t>
              </a:r>
            </a:p>
          </p:txBody>
        </p:sp>
      </p:grpSp>
      <p:grpSp>
        <p:nvGrpSpPr>
          <p:cNvPr id="24" name="Group 55"/>
          <p:cNvGrpSpPr/>
          <p:nvPr/>
        </p:nvGrpSpPr>
        <p:grpSpPr>
          <a:xfrm>
            <a:off x="5479667" y="3955305"/>
            <a:ext cx="1939118" cy="688370"/>
            <a:chOff x="7306221" y="4144920"/>
            <a:chExt cx="2585490" cy="917828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1" y="4199048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6"/>
              <a:ext cx="649195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144920"/>
              <a:ext cx="1844883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Üniversite Sınavı</a:t>
              </a:r>
              <a:endParaRPr lang="en-US" sz="1600" b="1" dirty="0"/>
            </a:p>
          </p:txBody>
        </p:sp>
      </p:grpSp>
      <p:grpSp>
        <p:nvGrpSpPr>
          <p:cNvPr id="28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357574"/>
              <a:ext cx="1844882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/>
                <a:t>Meslek Seçimi</a:t>
              </a: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Mesleki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5" name="54 Grup"/>
          <p:cNvGrpSpPr/>
          <p:nvPr/>
        </p:nvGrpSpPr>
        <p:grpSpPr>
          <a:xfrm>
            <a:off x="3631980" y="5016104"/>
            <a:ext cx="1841323" cy="587963"/>
            <a:chOff x="3631980" y="5016104"/>
            <a:chExt cx="1841323" cy="587963"/>
          </a:xfrm>
        </p:grpSpPr>
        <p:grpSp>
          <p:nvGrpSpPr>
            <p:cNvPr id="32" name="Group 58"/>
            <p:cNvGrpSpPr/>
            <p:nvPr/>
          </p:nvGrpSpPr>
          <p:grpSpPr>
            <a:xfrm>
              <a:off x="3631980" y="5016104"/>
              <a:ext cx="1841323" cy="587963"/>
              <a:chOff x="4842640" y="5545138"/>
              <a:chExt cx="2455097" cy="783951"/>
            </a:xfrm>
          </p:grpSpPr>
          <p:sp>
            <p:nvSpPr>
              <p:cNvPr id="58" name="Freeform 35"/>
              <p:cNvSpPr>
                <a:spLocks/>
              </p:cNvSpPr>
              <p:nvPr/>
            </p:nvSpPr>
            <p:spPr bwMode="auto">
              <a:xfrm>
                <a:off x="4847122" y="5598839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Freeform 40"/>
              <p:cNvSpPr>
                <a:spLocks/>
              </p:cNvSpPr>
              <p:nvPr/>
            </p:nvSpPr>
            <p:spPr bwMode="auto">
              <a:xfrm>
                <a:off x="4848225" y="5545138"/>
                <a:ext cx="2449512" cy="728662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842640" y="5645898"/>
                <a:ext cx="649195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06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395017" y="5666123"/>
                <a:ext cx="1844882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tr-TR" sz="1600" b="1" dirty="0" smtClean="0"/>
              </a:p>
            </p:txBody>
          </p:sp>
        </p:grpSp>
        <p:sp>
          <p:nvSpPr>
            <p:cNvPr id="50" name="49 Dikdörtgen"/>
            <p:cNvSpPr/>
            <p:nvPr/>
          </p:nvSpPr>
          <p:spPr>
            <a:xfrm>
              <a:off x="4054223" y="5115664"/>
              <a:ext cx="12907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b="1" dirty="0" smtClean="0"/>
                <a:t>Alan Seçimi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0" y="3477816"/>
            <a:ext cx="7017544" cy="579835"/>
          </a:xfrm>
          <a:custGeom>
            <a:avLst/>
            <a:gdLst>
              <a:gd name="T0" fmla="*/ 6236 w 6236"/>
              <a:gd name="T1" fmla="*/ 242 h 487"/>
              <a:gd name="T2" fmla="*/ 5978 w 6236"/>
              <a:gd name="T3" fmla="*/ 0 h 487"/>
              <a:gd name="T4" fmla="*/ 5978 w 6236"/>
              <a:gd name="T5" fmla="*/ 147 h 487"/>
              <a:gd name="T6" fmla="*/ 26 w 6236"/>
              <a:gd name="T7" fmla="*/ 147 h 487"/>
              <a:gd name="T8" fmla="*/ 0 w 6236"/>
              <a:gd name="T9" fmla="*/ 340 h 487"/>
              <a:gd name="T10" fmla="*/ 5978 w 6236"/>
              <a:gd name="T11" fmla="*/ 340 h 487"/>
              <a:gd name="T12" fmla="*/ 5978 w 6236"/>
              <a:gd name="T13" fmla="*/ 487 h 487"/>
              <a:gd name="T14" fmla="*/ 6236 w 6236"/>
              <a:gd name="T15" fmla="*/ 242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36" h="487">
                <a:moveTo>
                  <a:pt x="6236" y="242"/>
                </a:moveTo>
                <a:lnTo>
                  <a:pt x="5978" y="0"/>
                </a:lnTo>
                <a:lnTo>
                  <a:pt x="5978" y="147"/>
                </a:lnTo>
                <a:lnTo>
                  <a:pt x="26" y="147"/>
                </a:lnTo>
                <a:lnTo>
                  <a:pt x="0" y="340"/>
                </a:lnTo>
                <a:lnTo>
                  <a:pt x="5978" y="340"/>
                </a:lnTo>
                <a:lnTo>
                  <a:pt x="5978" y="487"/>
                </a:lnTo>
                <a:lnTo>
                  <a:pt x="6236" y="2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0" y="2789635"/>
            <a:ext cx="6161485" cy="1098947"/>
          </a:xfrm>
          <a:custGeom>
            <a:avLst/>
            <a:gdLst>
              <a:gd name="T0" fmla="*/ 2200 w 2309"/>
              <a:gd name="T1" fmla="*/ 0 h 389"/>
              <a:gd name="T2" fmla="*/ 2092 w 2309"/>
              <a:gd name="T3" fmla="*/ 109 h 389"/>
              <a:gd name="T4" fmla="*/ 2157 w 2309"/>
              <a:gd name="T5" fmla="*/ 109 h 389"/>
              <a:gd name="T6" fmla="*/ 2157 w 2309"/>
              <a:gd name="T7" fmla="*/ 248 h 389"/>
              <a:gd name="T8" fmla="*/ 2139 w 2309"/>
              <a:gd name="T9" fmla="*/ 291 h 389"/>
              <a:gd name="T10" fmla="*/ 2097 w 2309"/>
              <a:gd name="T11" fmla="*/ 308 h 389"/>
              <a:gd name="T12" fmla="*/ 0 w 2309"/>
              <a:gd name="T13" fmla="*/ 308 h 389"/>
              <a:gd name="T14" fmla="*/ 0 w 2309"/>
              <a:gd name="T15" fmla="*/ 389 h 389"/>
              <a:gd name="T16" fmla="*/ 2097 w 2309"/>
              <a:gd name="T17" fmla="*/ 389 h 389"/>
              <a:gd name="T18" fmla="*/ 2196 w 2309"/>
              <a:gd name="T19" fmla="*/ 348 h 389"/>
              <a:gd name="T20" fmla="*/ 2238 w 2309"/>
              <a:gd name="T21" fmla="*/ 248 h 389"/>
              <a:gd name="T22" fmla="*/ 2238 w 2309"/>
              <a:gd name="T23" fmla="*/ 109 h 389"/>
              <a:gd name="T24" fmla="*/ 2309 w 2309"/>
              <a:gd name="T25" fmla="*/ 109 h 389"/>
              <a:gd name="T26" fmla="*/ 2200 w 2309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09" h="389">
                <a:moveTo>
                  <a:pt x="2200" y="0"/>
                </a:moveTo>
                <a:cubicBezTo>
                  <a:pt x="2092" y="109"/>
                  <a:pt x="2092" y="109"/>
                  <a:pt x="2092" y="109"/>
                </a:cubicBezTo>
                <a:cubicBezTo>
                  <a:pt x="2157" y="109"/>
                  <a:pt x="2157" y="109"/>
                  <a:pt x="2157" y="109"/>
                </a:cubicBezTo>
                <a:cubicBezTo>
                  <a:pt x="2157" y="248"/>
                  <a:pt x="2157" y="248"/>
                  <a:pt x="2157" y="248"/>
                </a:cubicBezTo>
                <a:cubicBezTo>
                  <a:pt x="2157" y="264"/>
                  <a:pt x="2150" y="279"/>
                  <a:pt x="2139" y="291"/>
                </a:cubicBezTo>
                <a:cubicBezTo>
                  <a:pt x="2128" y="301"/>
                  <a:pt x="2113" y="308"/>
                  <a:pt x="2097" y="308"/>
                </a:cubicBezTo>
                <a:cubicBezTo>
                  <a:pt x="1138" y="308"/>
                  <a:pt x="117" y="308"/>
                  <a:pt x="0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1411" y="389"/>
                  <a:pt x="2097" y="389"/>
                  <a:pt x="2097" y="389"/>
                </a:cubicBezTo>
                <a:cubicBezTo>
                  <a:pt x="2135" y="389"/>
                  <a:pt x="2170" y="372"/>
                  <a:pt x="2196" y="348"/>
                </a:cubicBezTo>
                <a:cubicBezTo>
                  <a:pt x="2221" y="321"/>
                  <a:pt x="2238" y="286"/>
                  <a:pt x="2238" y="248"/>
                </a:cubicBezTo>
                <a:cubicBezTo>
                  <a:pt x="2238" y="109"/>
                  <a:pt x="2238" y="109"/>
                  <a:pt x="2238" y="109"/>
                </a:cubicBezTo>
                <a:cubicBezTo>
                  <a:pt x="2309" y="109"/>
                  <a:pt x="2309" y="109"/>
                  <a:pt x="2309" y="109"/>
                </a:cubicBezTo>
                <a:lnTo>
                  <a:pt x="22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0" y="3652839"/>
            <a:ext cx="5759054" cy="1098947"/>
          </a:xfrm>
          <a:custGeom>
            <a:avLst/>
            <a:gdLst>
              <a:gd name="T0" fmla="*/ 2103 w 2174"/>
              <a:gd name="T1" fmla="*/ 281 h 389"/>
              <a:gd name="T2" fmla="*/ 2103 w 2174"/>
              <a:gd name="T3" fmla="*/ 142 h 389"/>
              <a:gd name="T4" fmla="*/ 2062 w 2174"/>
              <a:gd name="T5" fmla="*/ 42 h 389"/>
              <a:gd name="T6" fmla="*/ 1963 w 2174"/>
              <a:gd name="T7" fmla="*/ 0 h 389"/>
              <a:gd name="T8" fmla="*/ 3 w 2174"/>
              <a:gd name="T9" fmla="*/ 0 h 389"/>
              <a:gd name="T10" fmla="*/ 0 w 2174"/>
              <a:gd name="T11" fmla="*/ 81 h 389"/>
              <a:gd name="T12" fmla="*/ 1963 w 2174"/>
              <a:gd name="T13" fmla="*/ 81 h 389"/>
              <a:gd name="T14" fmla="*/ 2005 w 2174"/>
              <a:gd name="T15" fmla="*/ 99 h 389"/>
              <a:gd name="T16" fmla="*/ 2023 w 2174"/>
              <a:gd name="T17" fmla="*/ 142 h 389"/>
              <a:gd name="T18" fmla="*/ 2023 w 2174"/>
              <a:gd name="T19" fmla="*/ 281 h 389"/>
              <a:gd name="T20" fmla="*/ 1958 w 2174"/>
              <a:gd name="T21" fmla="*/ 281 h 389"/>
              <a:gd name="T22" fmla="*/ 2066 w 2174"/>
              <a:gd name="T23" fmla="*/ 389 h 389"/>
              <a:gd name="T24" fmla="*/ 2174 w 2174"/>
              <a:gd name="T25" fmla="*/ 281 h 389"/>
              <a:gd name="T26" fmla="*/ 2103 w 2174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74" h="389">
                <a:moveTo>
                  <a:pt x="2103" y="281"/>
                </a:moveTo>
                <a:cubicBezTo>
                  <a:pt x="2103" y="281"/>
                  <a:pt x="2103" y="281"/>
                  <a:pt x="2103" y="142"/>
                </a:cubicBezTo>
                <a:cubicBezTo>
                  <a:pt x="2103" y="102"/>
                  <a:pt x="2087" y="67"/>
                  <a:pt x="2062" y="42"/>
                </a:cubicBezTo>
                <a:cubicBezTo>
                  <a:pt x="2036" y="16"/>
                  <a:pt x="2001" y="0"/>
                  <a:pt x="1963" y="0"/>
                </a:cubicBezTo>
                <a:cubicBezTo>
                  <a:pt x="1963" y="0"/>
                  <a:pt x="1272" y="0"/>
                  <a:pt x="3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111" y="81"/>
                  <a:pt x="1112" y="81"/>
                  <a:pt x="1963" y="81"/>
                </a:cubicBezTo>
                <a:cubicBezTo>
                  <a:pt x="1979" y="81"/>
                  <a:pt x="1993" y="87"/>
                  <a:pt x="2005" y="99"/>
                </a:cubicBezTo>
                <a:cubicBezTo>
                  <a:pt x="2016" y="110"/>
                  <a:pt x="2023" y="125"/>
                  <a:pt x="2023" y="142"/>
                </a:cubicBezTo>
                <a:cubicBezTo>
                  <a:pt x="2023" y="142"/>
                  <a:pt x="2023" y="142"/>
                  <a:pt x="2023" y="281"/>
                </a:cubicBezTo>
                <a:cubicBezTo>
                  <a:pt x="2023" y="281"/>
                  <a:pt x="2023" y="281"/>
                  <a:pt x="1958" y="281"/>
                </a:cubicBezTo>
                <a:cubicBezTo>
                  <a:pt x="1958" y="281"/>
                  <a:pt x="1958" y="281"/>
                  <a:pt x="2066" y="389"/>
                </a:cubicBezTo>
                <a:cubicBezTo>
                  <a:pt x="2174" y="281"/>
                  <a:pt x="2174" y="281"/>
                  <a:pt x="2174" y="281"/>
                </a:cubicBezTo>
                <a:cubicBezTo>
                  <a:pt x="2174" y="281"/>
                  <a:pt x="2174" y="281"/>
                  <a:pt x="2103" y="28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0" y="2789635"/>
            <a:ext cx="4373166" cy="1098947"/>
          </a:xfrm>
          <a:custGeom>
            <a:avLst/>
            <a:gdLst>
              <a:gd name="T0" fmla="*/ 1576 w 1684"/>
              <a:gd name="T1" fmla="*/ 0 h 389"/>
              <a:gd name="T2" fmla="*/ 1468 w 1684"/>
              <a:gd name="T3" fmla="*/ 109 h 389"/>
              <a:gd name="T4" fmla="*/ 1533 w 1684"/>
              <a:gd name="T5" fmla="*/ 109 h 389"/>
              <a:gd name="T6" fmla="*/ 1533 w 1684"/>
              <a:gd name="T7" fmla="*/ 248 h 389"/>
              <a:gd name="T8" fmla="*/ 1515 w 1684"/>
              <a:gd name="T9" fmla="*/ 291 h 389"/>
              <a:gd name="T10" fmla="*/ 1473 w 1684"/>
              <a:gd name="T11" fmla="*/ 308 h 389"/>
              <a:gd name="T12" fmla="*/ 5 w 1684"/>
              <a:gd name="T13" fmla="*/ 308 h 389"/>
              <a:gd name="T14" fmla="*/ 0 w 1684"/>
              <a:gd name="T15" fmla="*/ 389 h 389"/>
              <a:gd name="T16" fmla="*/ 1473 w 1684"/>
              <a:gd name="T17" fmla="*/ 389 h 389"/>
              <a:gd name="T18" fmla="*/ 1572 w 1684"/>
              <a:gd name="T19" fmla="*/ 348 h 389"/>
              <a:gd name="T20" fmla="*/ 1613 w 1684"/>
              <a:gd name="T21" fmla="*/ 248 h 389"/>
              <a:gd name="T22" fmla="*/ 1613 w 1684"/>
              <a:gd name="T23" fmla="*/ 109 h 389"/>
              <a:gd name="T24" fmla="*/ 1684 w 1684"/>
              <a:gd name="T25" fmla="*/ 109 h 389"/>
              <a:gd name="T26" fmla="*/ 1576 w 1684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84" h="389">
                <a:moveTo>
                  <a:pt x="1576" y="0"/>
                </a:moveTo>
                <a:cubicBezTo>
                  <a:pt x="1468" y="109"/>
                  <a:pt x="1468" y="109"/>
                  <a:pt x="1468" y="109"/>
                </a:cubicBezTo>
                <a:cubicBezTo>
                  <a:pt x="1533" y="109"/>
                  <a:pt x="1533" y="109"/>
                  <a:pt x="1533" y="109"/>
                </a:cubicBezTo>
                <a:cubicBezTo>
                  <a:pt x="1533" y="248"/>
                  <a:pt x="1533" y="248"/>
                  <a:pt x="1533" y="248"/>
                </a:cubicBezTo>
                <a:cubicBezTo>
                  <a:pt x="1533" y="264"/>
                  <a:pt x="1526" y="279"/>
                  <a:pt x="1515" y="291"/>
                </a:cubicBezTo>
                <a:cubicBezTo>
                  <a:pt x="1503" y="301"/>
                  <a:pt x="1489" y="308"/>
                  <a:pt x="1473" y="308"/>
                </a:cubicBezTo>
                <a:cubicBezTo>
                  <a:pt x="987" y="308"/>
                  <a:pt x="91" y="308"/>
                  <a:pt x="5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777" y="389"/>
                  <a:pt x="1473" y="389"/>
                  <a:pt x="1473" y="389"/>
                </a:cubicBezTo>
                <a:cubicBezTo>
                  <a:pt x="1511" y="389"/>
                  <a:pt x="1546" y="372"/>
                  <a:pt x="1572" y="348"/>
                </a:cubicBezTo>
                <a:cubicBezTo>
                  <a:pt x="1597" y="321"/>
                  <a:pt x="1613" y="286"/>
                  <a:pt x="1613" y="248"/>
                </a:cubicBezTo>
                <a:cubicBezTo>
                  <a:pt x="1613" y="109"/>
                  <a:pt x="1613" y="109"/>
                  <a:pt x="1613" y="109"/>
                </a:cubicBezTo>
                <a:cubicBezTo>
                  <a:pt x="1684" y="109"/>
                  <a:pt x="1684" y="109"/>
                  <a:pt x="1684" y="109"/>
                </a:cubicBezTo>
                <a:lnTo>
                  <a:pt x="15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0" y="3652839"/>
            <a:ext cx="3976688" cy="1098947"/>
          </a:xfrm>
          <a:custGeom>
            <a:avLst/>
            <a:gdLst>
              <a:gd name="T0" fmla="*/ 1471 w 1542"/>
              <a:gd name="T1" fmla="*/ 281 h 389"/>
              <a:gd name="T2" fmla="*/ 1471 w 1542"/>
              <a:gd name="T3" fmla="*/ 142 h 389"/>
              <a:gd name="T4" fmla="*/ 1429 w 1542"/>
              <a:gd name="T5" fmla="*/ 42 h 389"/>
              <a:gd name="T6" fmla="*/ 1330 w 1542"/>
              <a:gd name="T7" fmla="*/ 0 h 389"/>
              <a:gd name="T8" fmla="*/ 4 w 1542"/>
              <a:gd name="T9" fmla="*/ 0 h 389"/>
              <a:gd name="T10" fmla="*/ 0 w 1542"/>
              <a:gd name="T11" fmla="*/ 81 h 389"/>
              <a:gd name="T12" fmla="*/ 1330 w 1542"/>
              <a:gd name="T13" fmla="*/ 81 h 389"/>
              <a:gd name="T14" fmla="*/ 1373 w 1542"/>
              <a:gd name="T15" fmla="*/ 99 h 389"/>
              <a:gd name="T16" fmla="*/ 1390 w 1542"/>
              <a:gd name="T17" fmla="*/ 142 h 389"/>
              <a:gd name="T18" fmla="*/ 1390 w 1542"/>
              <a:gd name="T19" fmla="*/ 281 h 389"/>
              <a:gd name="T20" fmla="*/ 1325 w 1542"/>
              <a:gd name="T21" fmla="*/ 281 h 389"/>
              <a:gd name="T22" fmla="*/ 1433 w 1542"/>
              <a:gd name="T23" fmla="*/ 389 h 389"/>
              <a:gd name="T24" fmla="*/ 1542 w 1542"/>
              <a:gd name="T25" fmla="*/ 281 h 389"/>
              <a:gd name="T26" fmla="*/ 1471 w 1542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42" h="389">
                <a:moveTo>
                  <a:pt x="1471" y="281"/>
                </a:moveTo>
                <a:cubicBezTo>
                  <a:pt x="1471" y="281"/>
                  <a:pt x="1471" y="281"/>
                  <a:pt x="1471" y="142"/>
                </a:cubicBezTo>
                <a:cubicBezTo>
                  <a:pt x="1471" y="102"/>
                  <a:pt x="1454" y="67"/>
                  <a:pt x="1429" y="42"/>
                </a:cubicBezTo>
                <a:cubicBezTo>
                  <a:pt x="1403" y="16"/>
                  <a:pt x="1368" y="0"/>
                  <a:pt x="1330" y="0"/>
                </a:cubicBezTo>
                <a:cubicBezTo>
                  <a:pt x="1330" y="0"/>
                  <a:pt x="639" y="0"/>
                  <a:pt x="4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77" y="81"/>
                  <a:pt x="945" y="81"/>
                  <a:pt x="1330" y="81"/>
                </a:cubicBezTo>
                <a:cubicBezTo>
                  <a:pt x="1347" y="81"/>
                  <a:pt x="1361" y="87"/>
                  <a:pt x="1373" y="99"/>
                </a:cubicBezTo>
                <a:cubicBezTo>
                  <a:pt x="1383" y="110"/>
                  <a:pt x="1390" y="125"/>
                  <a:pt x="1390" y="142"/>
                </a:cubicBezTo>
                <a:cubicBezTo>
                  <a:pt x="1390" y="142"/>
                  <a:pt x="1390" y="142"/>
                  <a:pt x="1390" y="281"/>
                </a:cubicBezTo>
                <a:cubicBezTo>
                  <a:pt x="1390" y="281"/>
                  <a:pt x="1390" y="281"/>
                  <a:pt x="1325" y="281"/>
                </a:cubicBezTo>
                <a:cubicBezTo>
                  <a:pt x="1325" y="281"/>
                  <a:pt x="1325" y="281"/>
                  <a:pt x="1433" y="389"/>
                </a:cubicBezTo>
                <a:cubicBezTo>
                  <a:pt x="1542" y="281"/>
                  <a:pt x="1542" y="281"/>
                  <a:pt x="1542" y="281"/>
                </a:cubicBezTo>
                <a:cubicBezTo>
                  <a:pt x="1542" y="281"/>
                  <a:pt x="1542" y="281"/>
                  <a:pt x="1471" y="28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2780110"/>
            <a:ext cx="2346722" cy="1098947"/>
          </a:xfrm>
          <a:custGeom>
            <a:avLst/>
            <a:gdLst>
              <a:gd name="T0" fmla="*/ 1135 w 1243"/>
              <a:gd name="T1" fmla="*/ 0 h 389"/>
              <a:gd name="T2" fmla="*/ 1027 w 1243"/>
              <a:gd name="T3" fmla="*/ 109 h 389"/>
              <a:gd name="T4" fmla="*/ 1092 w 1243"/>
              <a:gd name="T5" fmla="*/ 109 h 389"/>
              <a:gd name="T6" fmla="*/ 1092 w 1243"/>
              <a:gd name="T7" fmla="*/ 248 h 389"/>
              <a:gd name="T8" fmla="*/ 1074 w 1243"/>
              <a:gd name="T9" fmla="*/ 291 h 389"/>
              <a:gd name="T10" fmla="*/ 1032 w 1243"/>
              <a:gd name="T11" fmla="*/ 308 h 389"/>
              <a:gd name="T12" fmla="*/ 0 w 1243"/>
              <a:gd name="T13" fmla="*/ 308 h 389"/>
              <a:gd name="T14" fmla="*/ 0 w 1243"/>
              <a:gd name="T15" fmla="*/ 389 h 389"/>
              <a:gd name="T16" fmla="*/ 1032 w 1243"/>
              <a:gd name="T17" fmla="*/ 389 h 389"/>
              <a:gd name="T18" fmla="*/ 1131 w 1243"/>
              <a:gd name="T19" fmla="*/ 348 h 389"/>
              <a:gd name="T20" fmla="*/ 1172 w 1243"/>
              <a:gd name="T21" fmla="*/ 248 h 389"/>
              <a:gd name="T22" fmla="*/ 1172 w 1243"/>
              <a:gd name="T23" fmla="*/ 109 h 389"/>
              <a:gd name="T24" fmla="*/ 1243 w 1243"/>
              <a:gd name="T25" fmla="*/ 109 h 389"/>
              <a:gd name="T26" fmla="*/ 1135 w 1243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3" h="389">
                <a:moveTo>
                  <a:pt x="1135" y="0"/>
                </a:moveTo>
                <a:cubicBezTo>
                  <a:pt x="1027" y="109"/>
                  <a:pt x="1027" y="109"/>
                  <a:pt x="1027" y="109"/>
                </a:cubicBezTo>
                <a:cubicBezTo>
                  <a:pt x="1092" y="109"/>
                  <a:pt x="1092" y="109"/>
                  <a:pt x="1092" y="109"/>
                </a:cubicBezTo>
                <a:cubicBezTo>
                  <a:pt x="1092" y="248"/>
                  <a:pt x="1092" y="248"/>
                  <a:pt x="1092" y="248"/>
                </a:cubicBezTo>
                <a:cubicBezTo>
                  <a:pt x="1092" y="264"/>
                  <a:pt x="1085" y="279"/>
                  <a:pt x="1074" y="291"/>
                </a:cubicBezTo>
                <a:cubicBezTo>
                  <a:pt x="1062" y="301"/>
                  <a:pt x="1048" y="308"/>
                  <a:pt x="1032" y="308"/>
                </a:cubicBezTo>
                <a:cubicBezTo>
                  <a:pt x="747" y="308"/>
                  <a:pt x="321" y="308"/>
                  <a:pt x="0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581" y="389"/>
                  <a:pt x="1032" y="389"/>
                  <a:pt x="1032" y="389"/>
                </a:cubicBezTo>
                <a:cubicBezTo>
                  <a:pt x="1070" y="389"/>
                  <a:pt x="1105" y="372"/>
                  <a:pt x="1131" y="348"/>
                </a:cubicBezTo>
                <a:cubicBezTo>
                  <a:pt x="1156" y="321"/>
                  <a:pt x="1172" y="286"/>
                  <a:pt x="1172" y="248"/>
                </a:cubicBezTo>
                <a:cubicBezTo>
                  <a:pt x="1172" y="109"/>
                  <a:pt x="1172" y="109"/>
                  <a:pt x="1172" y="109"/>
                </a:cubicBezTo>
                <a:cubicBezTo>
                  <a:pt x="1243" y="109"/>
                  <a:pt x="1243" y="109"/>
                  <a:pt x="1243" y="109"/>
                </a:cubicBezTo>
                <a:lnTo>
                  <a:pt x="113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0" y="3643314"/>
            <a:ext cx="1950244" cy="1098947"/>
          </a:xfrm>
          <a:custGeom>
            <a:avLst/>
            <a:gdLst>
              <a:gd name="T0" fmla="*/ 1031 w 1102"/>
              <a:gd name="T1" fmla="*/ 281 h 389"/>
              <a:gd name="T2" fmla="*/ 1031 w 1102"/>
              <a:gd name="T3" fmla="*/ 142 h 389"/>
              <a:gd name="T4" fmla="*/ 989 w 1102"/>
              <a:gd name="T5" fmla="*/ 42 h 389"/>
              <a:gd name="T6" fmla="*/ 890 w 1102"/>
              <a:gd name="T7" fmla="*/ 0 h 389"/>
              <a:gd name="T8" fmla="*/ 0 w 1102"/>
              <a:gd name="T9" fmla="*/ 0 h 389"/>
              <a:gd name="T10" fmla="*/ 0 w 1102"/>
              <a:gd name="T11" fmla="*/ 81 h 389"/>
              <a:gd name="T12" fmla="*/ 890 w 1102"/>
              <a:gd name="T13" fmla="*/ 81 h 389"/>
              <a:gd name="T14" fmla="*/ 933 w 1102"/>
              <a:gd name="T15" fmla="*/ 99 h 389"/>
              <a:gd name="T16" fmla="*/ 950 w 1102"/>
              <a:gd name="T17" fmla="*/ 142 h 389"/>
              <a:gd name="T18" fmla="*/ 950 w 1102"/>
              <a:gd name="T19" fmla="*/ 281 h 389"/>
              <a:gd name="T20" fmla="*/ 885 w 1102"/>
              <a:gd name="T21" fmla="*/ 281 h 389"/>
              <a:gd name="T22" fmla="*/ 993 w 1102"/>
              <a:gd name="T23" fmla="*/ 389 h 389"/>
              <a:gd name="T24" fmla="*/ 1102 w 1102"/>
              <a:gd name="T25" fmla="*/ 281 h 389"/>
              <a:gd name="T26" fmla="*/ 1031 w 1102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02" h="389">
                <a:moveTo>
                  <a:pt x="1031" y="281"/>
                </a:moveTo>
                <a:cubicBezTo>
                  <a:pt x="1031" y="281"/>
                  <a:pt x="1031" y="281"/>
                  <a:pt x="1031" y="142"/>
                </a:cubicBezTo>
                <a:cubicBezTo>
                  <a:pt x="1031" y="102"/>
                  <a:pt x="1014" y="67"/>
                  <a:pt x="989" y="42"/>
                </a:cubicBezTo>
                <a:cubicBezTo>
                  <a:pt x="963" y="16"/>
                  <a:pt x="928" y="0"/>
                  <a:pt x="890" y="0"/>
                </a:cubicBezTo>
                <a:cubicBezTo>
                  <a:pt x="890" y="0"/>
                  <a:pt x="479" y="0"/>
                  <a:pt x="0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297" y="81"/>
                  <a:pt x="671" y="81"/>
                  <a:pt x="890" y="81"/>
                </a:cubicBezTo>
                <a:cubicBezTo>
                  <a:pt x="907" y="81"/>
                  <a:pt x="921" y="87"/>
                  <a:pt x="933" y="99"/>
                </a:cubicBezTo>
                <a:cubicBezTo>
                  <a:pt x="943" y="110"/>
                  <a:pt x="950" y="125"/>
                  <a:pt x="950" y="142"/>
                </a:cubicBezTo>
                <a:cubicBezTo>
                  <a:pt x="950" y="142"/>
                  <a:pt x="950" y="142"/>
                  <a:pt x="950" y="281"/>
                </a:cubicBezTo>
                <a:cubicBezTo>
                  <a:pt x="950" y="281"/>
                  <a:pt x="950" y="281"/>
                  <a:pt x="885" y="281"/>
                </a:cubicBezTo>
                <a:cubicBezTo>
                  <a:pt x="885" y="281"/>
                  <a:pt x="885" y="281"/>
                  <a:pt x="993" y="389"/>
                </a:cubicBezTo>
                <a:cubicBezTo>
                  <a:pt x="1102" y="281"/>
                  <a:pt x="1102" y="281"/>
                  <a:pt x="1102" y="281"/>
                </a:cubicBezTo>
                <a:cubicBezTo>
                  <a:pt x="1102" y="281"/>
                  <a:pt x="1102" y="281"/>
                  <a:pt x="1031" y="28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3" name="TextBox 12"/>
          <p:cNvSpPr txBox="1"/>
          <p:nvPr/>
        </p:nvSpPr>
        <p:spPr>
          <a:xfrm>
            <a:off x="7110045" y="3574677"/>
            <a:ext cx="2033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/>
              <a:t>Arkadaş ile İlgili Sorunlar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90480" y="2441909"/>
            <a:ext cx="1723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/>
              <a:t>Aile İle İlgili Sorunlar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60146" y="5160152"/>
            <a:ext cx="1782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/>
              <a:t>Okul İle İlgili Sorunlar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17026" y="2449753"/>
            <a:ext cx="15103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/>
              <a:t>Maddi Sorunlar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22405" y="5281540"/>
            <a:ext cx="1502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/>
              <a:t>Sağlık Sorunları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389694" y="2430696"/>
            <a:ext cx="1539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/>
              <a:t>Duygusal Sorunlar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0830" y="5344230"/>
            <a:ext cx="1511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latin typeface="+mj-lt"/>
              </a:rPr>
              <a:t>Sosyal Sorunlar</a:t>
            </a:r>
            <a:endParaRPr lang="id-ID" sz="1400" b="1" dirty="0">
              <a:latin typeface="+mj-lt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Kişisel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muhammed\Desktop\clien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6457" y="3092301"/>
            <a:ext cx="655674" cy="655674"/>
          </a:xfrm>
          <a:prstGeom prst="rect">
            <a:avLst/>
          </a:prstGeom>
          <a:noFill/>
        </p:spPr>
      </p:pic>
      <p:pic>
        <p:nvPicPr>
          <p:cNvPr id="1027" name="Picture 3" descr="C:\Users\muhammed\Desktop\pati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1279" y="4768700"/>
            <a:ext cx="533398" cy="533398"/>
          </a:xfrm>
          <a:prstGeom prst="rect">
            <a:avLst/>
          </a:prstGeom>
          <a:noFill/>
        </p:spPr>
      </p:pic>
      <p:pic>
        <p:nvPicPr>
          <p:cNvPr id="1030" name="Picture 6" descr="D:\MUHAMMED\afiş-broşür-bülten\psd\deneme\şekiller\icon\175-Education-Vector-Icons\175-Education-Vector-Icons\PNG\128\12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2251" y="4784355"/>
            <a:ext cx="449963" cy="449963"/>
          </a:xfrm>
          <a:prstGeom prst="rect">
            <a:avLst/>
          </a:prstGeom>
          <a:noFill/>
        </p:spPr>
      </p:pic>
      <p:pic>
        <p:nvPicPr>
          <p:cNvPr id="1031" name="Picture 7" descr="C:\Users\muhammed\Desktop\indi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66252" y="1972339"/>
            <a:ext cx="582464" cy="582464"/>
          </a:xfrm>
          <a:prstGeom prst="rect">
            <a:avLst/>
          </a:prstGeom>
          <a:noFill/>
        </p:spPr>
      </p:pic>
      <p:pic>
        <p:nvPicPr>
          <p:cNvPr id="1033" name="Picture 9" descr="C:\Users\muhammed\Desktop\family-ic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3359" y="2050311"/>
            <a:ext cx="421758" cy="421758"/>
          </a:xfrm>
          <a:prstGeom prst="rect">
            <a:avLst/>
          </a:prstGeom>
          <a:noFill/>
        </p:spPr>
      </p:pic>
      <p:pic>
        <p:nvPicPr>
          <p:cNvPr id="1035" name="Picture 11" descr="C:\Users\muhammed\Desktop\indi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7434" y="4727808"/>
            <a:ext cx="468884" cy="620369"/>
          </a:xfrm>
          <a:prstGeom prst="rect">
            <a:avLst/>
          </a:prstGeom>
          <a:noFill/>
        </p:spPr>
      </p:pic>
      <p:pic>
        <p:nvPicPr>
          <p:cNvPr id="24" name="Picture 2" descr="C:\Users\muhammed\Desktop\kisspng-broken-heart-clip-art-broken-heart-5ac0e9a0a09828.6990637415225921606578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76645" y="1961708"/>
            <a:ext cx="515678" cy="515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98511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0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0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70" decel="100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decel="100000"/>
                                        <p:tgtEl>
                                          <p:spTgt spid="10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70" decel="100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770" decel="100000"/>
                                        <p:tgtEl>
                                          <p:spTgt spid="10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5" grpId="0"/>
      <p:bldP spid="17" grpId="0"/>
      <p:bldP spid="19" grpId="0"/>
      <p:bldP spid="21" grpId="0"/>
      <p:bldP spid="42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57"/>
          <p:cNvCxnSpPr/>
          <p:nvPr/>
        </p:nvCxnSpPr>
        <p:spPr>
          <a:xfrm>
            <a:off x="4314825" y="4191000"/>
            <a:ext cx="1390650" cy="83820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14875" y="2943225"/>
            <a:ext cx="1343025" cy="81915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038475" y="4019550"/>
            <a:ext cx="1733550" cy="80010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286000" y="2809875"/>
            <a:ext cx="1590675" cy="94297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296025" y="3181350"/>
            <a:ext cx="676275" cy="15335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229225" y="2628900"/>
            <a:ext cx="628650" cy="143827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124575" y="3409950"/>
            <a:ext cx="1143000" cy="12287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48500" y="2686050"/>
            <a:ext cx="971550" cy="8858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239"/>
          <p:cNvSpPr>
            <a:spLocks noEditPoints="1"/>
          </p:cNvSpPr>
          <p:nvPr/>
        </p:nvSpPr>
        <p:spPr bwMode="auto">
          <a:xfrm>
            <a:off x="3217825" y="2480777"/>
            <a:ext cx="2000250" cy="2000250"/>
          </a:xfrm>
          <a:custGeom>
            <a:avLst/>
            <a:gdLst>
              <a:gd name="T0" fmla="*/ 2116 w 2116"/>
              <a:gd name="T1" fmla="*/ 1052 h 2116"/>
              <a:gd name="T2" fmla="*/ 1925 w 2116"/>
              <a:gd name="T3" fmla="*/ 883 h 2116"/>
              <a:gd name="T4" fmla="*/ 2038 w 2116"/>
              <a:gd name="T5" fmla="*/ 652 h 2116"/>
              <a:gd name="T6" fmla="*/ 1795 w 2116"/>
              <a:gd name="T7" fmla="*/ 570 h 2116"/>
              <a:gd name="T8" fmla="*/ 1802 w 2116"/>
              <a:gd name="T9" fmla="*/ 305 h 2116"/>
              <a:gd name="T10" fmla="*/ 1548 w 2116"/>
              <a:gd name="T11" fmla="*/ 321 h 2116"/>
              <a:gd name="T12" fmla="*/ 1464 w 2116"/>
              <a:gd name="T13" fmla="*/ 80 h 2116"/>
              <a:gd name="T14" fmla="*/ 1234 w 2116"/>
              <a:gd name="T15" fmla="*/ 191 h 2116"/>
              <a:gd name="T16" fmla="*/ 1052 w 2116"/>
              <a:gd name="T17" fmla="*/ 0 h 2116"/>
              <a:gd name="T18" fmla="*/ 884 w 2116"/>
              <a:gd name="T19" fmla="*/ 191 h 2116"/>
              <a:gd name="T20" fmla="*/ 653 w 2116"/>
              <a:gd name="T21" fmla="*/ 78 h 2116"/>
              <a:gd name="T22" fmla="*/ 570 w 2116"/>
              <a:gd name="T23" fmla="*/ 321 h 2116"/>
              <a:gd name="T24" fmla="*/ 305 w 2116"/>
              <a:gd name="T25" fmla="*/ 314 h 2116"/>
              <a:gd name="T26" fmla="*/ 322 w 2116"/>
              <a:gd name="T27" fmla="*/ 568 h 2116"/>
              <a:gd name="T28" fmla="*/ 81 w 2116"/>
              <a:gd name="T29" fmla="*/ 652 h 2116"/>
              <a:gd name="T30" fmla="*/ 192 w 2116"/>
              <a:gd name="T31" fmla="*/ 882 h 2116"/>
              <a:gd name="T32" fmla="*/ 0 w 2116"/>
              <a:gd name="T33" fmla="*/ 1064 h 2116"/>
              <a:gd name="T34" fmla="*/ 191 w 2116"/>
              <a:gd name="T35" fmla="*/ 1233 h 2116"/>
              <a:gd name="T36" fmla="*/ 78 w 2116"/>
              <a:gd name="T37" fmla="*/ 1463 h 2116"/>
              <a:gd name="T38" fmla="*/ 321 w 2116"/>
              <a:gd name="T39" fmla="*/ 1546 h 2116"/>
              <a:gd name="T40" fmla="*/ 314 w 2116"/>
              <a:gd name="T41" fmla="*/ 1811 h 2116"/>
              <a:gd name="T42" fmla="*/ 569 w 2116"/>
              <a:gd name="T43" fmla="*/ 1794 h 2116"/>
              <a:gd name="T44" fmla="*/ 653 w 2116"/>
              <a:gd name="T45" fmla="*/ 2035 h 2116"/>
              <a:gd name="T46" fmla="*/ 882 w 2116"/>
              <a:gd name="T47" fmla="*/ 1925 h 2116"/>
              <a:gd name="T48" fmla="*/ 1064 w 2116"/>
              <a:gd name="T49" fmla="*/ 2116 h 2116"/>
              <a:gd name="T50" fmla="*/ 1233 w 2116"/>
              <a:gd name="T51" fmla="*/ 1925 h 2116"/>
              <a:gd name="T52" fmla="*/ 1464 w 2116"/>
              <a:gd name="T53" fmla="*/ 2038 h 2116"/>
              <a:gd name="T54" fmla="*/ 1546 w 2116"/>
              <a:gd name="T55" fmla="*/ 1795 h 2116"/>
              <a:gd name="T56" fmla="*/ 1811 w 2116"/>
              <a:gd name="T57" fmla="*/ 1802 h 2116"/>
              <a:gd name="T58" fmla="*/ 1795 w 2116"/>
              <a:gd name="T59" fmla="*/ 1547 h 2116"/>
              <a:gd name="T60" fmla="*/ 2036 w 2116"/>
              <a:gd name="T61" fmla="*/ 1463 h 2116"/>
              <a:gd name="T62" fmla="*/ 1925 w 2116"/>
              <a:gd name="T63" fmla="*/ 1234 h 2116"/>
              <a:gd name="T64" fmla="*/ 1358 w 2116"/>
              <a:gd name="T65" fmla="*/ 1669 h 2116"/>
              <a:gd name="T66" fmla="*/ 759 w 2116"/>
              <a:gd name="T67" fmla="*/ 447 h 2116"/>
              <a:gd name="T68" fmla="*/ 1358 w 2116"/>
              <a:gd name="T69" fmla="*/ 1669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16" h="2116">
                <a:moveTo>
                  <a:pt x="1941" y="1111"/>
                </a:moveTo>
                <a:cubicBezTo>
                  <a:pt x="2116" y="1052"/>
                  <a:pt x="2116" y="1052"/>
                  <a:pt x="2116" y="1052"/>
                </a:cubicBezTo>
                <a:cubicBezTo>
                  <a:pt x="2107" y="917"/>
                  <a:pt x="2107" y="917"/>
                  <a:pt x="2107" y="917"/>
                </a:cubicBezTo>
                <a:cubicBezTo>
                  <a:pt x="1925" y="883"/>
                  <a:pt x="1925" y="883"/>
                  <a:pt x="1925" y="883"/>
                </a:cubicBezTo>
                <a:cubicBezTo>
                  <a:pt x="1918" y="847"/>
                  <a:pt x="1908" y="810"/>
                  <a:pt x="1896" y="774"/>
                </a:cubicBezTo>
                <a:cubicBezTo>
                  <a:pt x="2038" y="652"/>
                  <a:pt x="2038" y="652"/>
                  <a:pt x="2038" y="652"/>
                </a:cubicBezTo>
                <a:cubicBezTo>
                  <a:pt x="1979" y="532"/>
                  <a:pt x="1979" y="532"/>
                  <a:pt x="1979" y="532"/>
                </a:cubicBezTo>
                <a:cubicBezTo>
                  <a:pt x="1795" y="570"/>
                  <a:pt x="1795" y="570"/>
                  <a:pt x="1795" y="570"/>
                </a:cubicBezTo>
                <a:cubicBezTo>
                  <a:pt x="1772" y="535"/>
                  <a:pt x="1747" y="502"/>
                  <a:pt x="1720" y="471"/>
                </a:cubicBezTo>
                <a:cubicBezTo>
                  <a:pt x="1802" y="305"/>
                  <a:pt x="1802" y="305"/>
                  <a:pt x="1802" y="305"/>
                </a:cubicBezTo>
                <a:cubicBezTo>
                  <a:pt x="1700" y="217"/>
                  <a:pt x="1700" y="217"/>
                  <a:pt x="1700" y="217"/>
                </a:cubicBezTo>
                <a:cubicBezTo>
                  <a:pt x="1548" y="321"/>
                  <a:pt x="1548" y="321"/>
                  <a:pt x="1548" y="321"/>
                </a:cubicBezTo>
                <a:cubicBezTo>
                  <a:pt x="1516" y="301"/>
                  <a:pt x="1483" y="282"/>
                  <a:pt x="1450" y="265"/>
                </a:cubicBezTo>
                <a:cubicBezTo>
                  <a:pt x="1464" y="80"/>
                  <a:pt x="1464" y="80"/>
                  <a:pt x="1464" y="80"/>
                </a:cubicBezTo>
                <a:cubicBezTo>
                  <a:pt x="1336" y="37"/>
                  <a:pt x="1336" y="37"/>
                  <a:pt x="1336" y="37"/>
                </a:cubicBezTo>
                <a:cubicBezTo>
                  <a:pt x="1234" y="191"/>
                  <a:pt x="1234" y="191"/>
                  <a:pt x="1234" y="191"/>
                </a:cubicBezTo>
                <a:cubicBezTo>
                  <a:pt x="1194" y="183"/>
                  <a:pt x="1152" y="178"/>
                  <a:pt x="1111" y="175"/>
                </a:cubicBezTo>
                <a:cubicBezTo>
                  <a:pt x="1052" y="0"/>
                  <a:pt x="1052" y="0"/>
                  <a:pt x="1052" y="0"/>
                </a:cubicBezTo>
                <a:cubicBezTo>
                  <a:pt x="918" y="9"/>
                  <a:pt x="918" y="9"/>
                  <a:pt x="918" y="9"/>
                </a:cubicBezTo>
                <a:cubicBezTo>
                  <a:pt x="884" y="191"/>
                  <a:pt x="884" y="191"/>
                  <a:pt x="884" y="191"/>
                </a:cubicBezTo>
                <a:cubicBezTo>
                  <a:pt x="847" y="198"/>
                  <a:pt x="810" y="208"/>
                  <a:pt x="774" y="220"/>
                </a:cubicBezTo>
                <a:cubicBezTo>
                  <a:pt x="653" y="78"/>
                  <a:pt x="653" y="78"/>
                  <a:pt x="653" y="78"/>
                </a:cubicBezTo>
                <a:cubicBezTo>
                  <a:pt x="532" y="137"/>
                  <a:pt x="532" y="137"/>
                  <a:pt x="532" y="137"/>
                </a:cubicBezTo>
                <a:cubicBezTo>
                  <a:pt x="570" y="321"/>
                  <a:pt x="570" y="321"/>
                  <a:pt x="570" y="321"/>
                </a:cubicBezTo>
                <a:cubicBezTo>
                  <a:pt x="535" y="344"/>
                  <a:pt x="502" y="369"/>
                  <a:pt x="471" y="396"/>
                </a:cubicBezTo>
                <a:cubicBezTo>
                  <a:pt x="305" y="314"/>
                  <a:pt x="305" y="314"/>
                  <a:pt x="305" y="314"/>
                </a:cubicBezTo>
                <a:cubicBezTo>
                  <a:pt x="217" y="416"/>
                  <a:pt x="217" y="416"/>
                  <a:pt x="217" y="416"/>
                </a:cubicBezTo>
                <a:cubicBezTo>
                  <a:pt x="322" y="568"/>
                  <a:pt x="322" y="568"/>
                  <a:pt x="322" y="568"/>
                </a:cubicBezTo>
                <a:cubicBezTo>
                  <a:pt x="301" y="600"/>
                  <a:pt x="282" y="633"/>
                  <a:pt x="265" y="666"/>
                </a:cubicBezTo>
                <a:cubicBezTo>
                  <a:pt x="81" y="652"/>
                  <a:pt x="81" y="652"/>
                  <a:pt x="81" y="652"/>
                </a:cubicBezTo>
                <a:cubicBezTo>
                  <a:pt x="37" y="780"/>
                  <a:pt x="37" y="780"/>
                  <a:pt x="37" y="780"/>
                </a:cubicBezTo>
                <a:cubicBezTo>
                  <a:pt x="192" y="882"/>
                  <a:pt x="192" y="882"/>
                  <a:pt x="192" y="882"/>
                </a:cubicBezTo>
                <a:cubicBezTo>
                  <a:pt x="183" y="923"/>
                  <a:pt x="178" y="964"/>
                  <a:pt x="175" y="1005"/>
                </a:cubicBezTo>
                <a:cubicBezTo>
                  <a:pt x="0" y="1064"/>
                  <a:pt x="0" y="1064"/>
                  <a:pt x="0" y="1064"/>
                </a:cubicBezTo>
                <a:cubicBezTo>
                  <a:pt x="9" y="1198"/>
                  <a:pt x="9" y="1198"/>
                  <a:pt x="9" y="1198"/>
                </a:cubicBezTo>
                <a:cubicBezTo>
                  <a:pt x="191" y="1233"/>
                  <a:pt x="191" y="1233"/>
                  <a:pt x="191" y="1233"/>
                </a:cubicBezTo>
                <a:cubicBezTo>
                  <a:pt x="199" y="1269"/>
                  <a:pt x="208" y="1306"/>
                  <a:pt x="221" y="1342"/>
                </a:cubicBezTo>
                <a:cubicBezTo>
                  <a:pt x="78" y="1463"/>
                  <a:pt x="78" y="1463"/>
                  <a:pt x="78" y="1463"/>
                </a:cubicBezTo>
                <a:cubicBezTo>
                  <a:pt x="138" y="1584"/>
                  <a:pt x="138" y="1584"/>
                  <a:pt x="138" y="1584"/>
                </a:cubicBezTo>
                <a:cubicBezTo>
                  <a:pt x="321" y="1546"/>
                  <a:pt x="321" y="1546"/>
                  <a:pt x="321" y="1546"/>
                </a:cubicBezTo>
                <a:cubicBezTo>
                  <a:pt x="344" y="1581"/>
                  <a:pt x="369" y="1614"/>
                  <a:pt x="397" y="1645"/>
                </a:cubicBezTo>
                <a:cubicBezTo>
                  <a:pt x="314" y="1811"/>
                  <a:pt x="314" y="1811"/>
                  <a:pt x="314" y="1811"/>
                </a:cubicBezTo>
                <a:cubicBezTo>
                  <a:pt x="416" y="1899"/>
                  <a:pt x="416" y="1899"/>
                  <a:pt x="416" y="1899"/>
                </a:cubicBezTo>
                <a:cubicBezTo>
                  <a:pt x="569" y="1794"/>
                  <a:pt x="569" y="1794"/>
                  <a:pt x="569" y="1794"/>
                </a:cubicBezTo>
                <a:cubicBezTo>
                  <a:pt x="600" y="1815"/>
                  <a:pt x="633" y="1834"/>
                  <a:pt x="667" y="1851"/>
                </a:cubicBezTo>
                <a:cubicBezTo>
                  <a:pt x="653" y="2035"/>
                  <a:pt x="653" y="2035"/>
                  <a:pt x="653" y="2035"/>
                </a:cubicBezTo>
                <a:cubicBezTo>
                  <a:pt x="780" y="2079"/>
                  <a:pt x="780" y="2079"/>
                  <a:pt x="780" y="2079"/>
                </a:cubicBezTo>
                <a:cubicBezTo>
                  <a:pt x="882" y="1925"/>
                  <a:pt x="882" y="1925"/>
                  <a:pt x="882" y="1925"/>
                </a:cubicBezTo>
                <a:cubicBezTo>
                  <a:pt x="923" y="1933"/>
                  <a:pt x="964" y="1938"/>
                  <a:pt x="1005" y="1941"/>
                </a:cubicBezTo>
                <a:cubicBezTo>
                  <a:pt x="1064" y="2116"/>
                  <a:pt x="1064" y="2116"/>
                  <a:pt x="1064" y="2116"/>
                </a:cubicBezTo>
                <a:cubicBezTo>
                  <a:pt x="1199" y="2107"/>
                  <a:pt x="1199" y="2107"/>
                  <a:pt x="1199" y="2107"/>
                </a:cubicBezTo>
                <a:cubicBezTo>
                  <a:pt x="1233" y="1925"/>
                  <a:pt x="1233" y="1925"/>
                  <a:pt x="1233" y="1925"/>
                </a:cubicBezTo>
                <a:cubicBezTo>
                  <a:pt x="1269" y="1918"/>
                  <a:pt x="1306" y="1908"/>
                  <a:pt x="1342" y="1896"/>
                </a:cubicBezTo>
                <a:cubicBezTo>
                  <a:pt x="1464" y="2038"/>
                  <a:pt x="1464" y="2038"/>
                  <a:pt x="1464" y="2038"/>
                </a:cubicBezTo>
                <a:cubicBezTo>
                  <a:pt x="1584" y="1979"/>
                  <a:pt x="1584" y="1979"/>
                  <a:pt x="1584" y="1979"/>
                </a:cubicBezTo>
                <a:cubicBezTo>
                  <a:pt x="1546" y="1795"/>
                  <a:pt x="1546" y="1795"/>
                  <a:pt x="1546" y="1795"/>
                </a:cubicBezTo>
                <a:cubicBezTo>
                  <a:pt x="1581" y="1772"/>
                  <a:pt x="1614" y="1747"/>
                  <a:pt x="1645" y="1719"/>
                </a:cubicBezTo>
                <a:cubicBezTo>
                  <a:pt x="1811" y="1802"/>
                  <a:pt x="1811" y="1802"/>
                  <a:pt x="1811" y="1802"/>
                </a:cubicBezTo>
                <a:cubicBezTo>
                  <a:pt x="1899" y="1700"/>
                  <a:pt x="1899" y="1700"/>
                  <a:pt x="1899" y="1700"/>
                </a:cubicBezTo>
                <a:cubicBezTo>
                  <a:pt x="1795" y="1547"/>
                  <a:pt x="1795" y="1547"/>
                  <a:pt x="1795" y="1547"/>
                </a:cubicBezTo>
                <a:cubicBezTo>
                  <a:pt x="1816" y="1516"/>
                  <a:pt x="1834" y="1483"/>
                  <a:pt x="1851" y="1450"/>
                </a:cubicBezTo>
                <a:cubicBezTo>
                  <a:pt x="2036" y="1463"/>
                  <a:pt x="2036" y="1463"/>
                  <a:pt x="2036" y="1463"/>
                </a:cubicBezTo>
                <a:cubicBezTo>
                  <a:pt x="2079" y="1336"/>
                  <a:pt x="2079" y="1336"/>
                  <a:pt x="2079" y="1336"/>
                </a:cubicBezTo>
                <a:cubicBezTo>
                  <a:pt x="1925" y="1234"/>
                  <a:pt x="1925" y="1234"/>
                  <a:pt x="1925" y="1234"/>
                </a:cubicBezTo>
                <a:cubicBezTo>
                  <a:pt x="1933" y="1193"/>
                  <a:pt x="1938" y="1152"/>
                  <a:pt x="1941" y="1111"/>
                </a:cubicBezTo>
                <a:close/>
                <a:moveTo>
                  <a:pt x="1358" y="1669"/>
                </a:moveTo>
                <a:cubicBezTo>
                  <a:pt x="1020" y="1834"/>
                  <a:pt x="613" y="1695"/>
                  <a:pt x="447" y="1357"/>
                </a:cubicBezTo>
                <a:cubicBezTo>
                  <a:pt x="282" y="1020"/>
                  <a:pt x="421" y="613"/>
                  <a:pt x="759" y="447"/>
                </a:cubicBezTo>
                <a:cubicBezTo>
                  <a:pt x="1096" y="282"/>
                  <a:pt x="1504" y="421"/>
                  <a:pt x="1669" y="759"/>
                </a:cubicBezTo>
                <a:cubicBezTo>
                  <a:pt x="1834" y="1096"/>
                  <a:pt x="1695" y="1503"/>
                  <a:pt x="1358" y="16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240"/>
          <p:cNvSpPr>
            <a:spLocks noEditPoints="1"/>
          </p:cNvSpPr>
          <p:nvPr/>
        </p:nvSpPr>
        <p:spPr bwMode="auto">
          <a:xfrm>
            <a:off x="1750975" y="3415586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TextBox 22"/>
          <p:cNvSpPr txBox="1"/>
          <p:nvPr/>
        </p:nvSpPr>
        <p:spPr>
          <a:xfrm>
            <a:off x="2148483" y="4112213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atin typeface="+mj-lt"/>
              </a:rPr>
              <a:t>Gizlilik</a:t>
            </a:r>
            <a:endParaRPr lang="id-ID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25482" y="3330861"/>
            <a:ext cx="118494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Gönüllülük</a:t>
            </a:r>
            <a:endParaRPr lang="id-ID" sz="1500" b="1" dirty="0">
              <a:latin typeface="+mj-lt"/>
            </a:endParaRPr>
          </a:p>
        </p:txBody>
      </p:sp>
      <p:sp>
        <p:nvSpPr>
          <p:cNvPr id="25" name="Freeform 240"/>
          <p:cNvSpPr>
            <a:spLocks noEditPoints="1"/>
          </p:cNvSpPr>
          <p:nvPr/>
        </p:nvSpPr>
        <p:spPr bwMode="auto">
          <a:xfrm>
            <a:off x="4913629" y="3497173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TextBox 25"/>
          <p:cNvSpPr txBox="1"/>
          <p:nvPr/>
        </p:nvSpPr>
        <p:spPr>
          <a:xfrm>
            <a:off x="5444188" y="4216883"/>
            <a:ext cx="6783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Saygı</a:t>
            </a:r>
            <a:endParaRPr lang="id-ID" sz="1500" b="1" dirty="0">
              <a:latin typeface="+mj-lt"/>
            </a:endParaRPr>
          </a:p>
        </p:txBody>
      </p:sp>
      <p:sp>
        <p:nvSpPr>
          <p:cNvPr id="27" name="Freeform 240"/>
          <p:cNvSpPr>
            <a:spLocks noEditPoints="1"/>
          </p:cNvSpPr>
          <p:nvPr/>
        </p:nvSpPr>
        <p:spPr bwMode="auto">
          <a:xfrm>
            <a:off x="5575864" y="1981512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5862768" y="2585806"/>
            <a:ext cx="11657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Tüm</a:t>
            </a:r>
          </a:p>
          <a:p>
            <a:pPr algn="ctr"/>
            <a:r>
              <a:rPr lang="tr-TR" sz="1500" b="1" dirty="0" smtClean="0">
                <a:latin typeface="+mj-lt"/>
              </a:rPr>
              <a:t>Öğrenciler</a:t>
            </a:r>
            <a:endParaRPr lang="id-ID" sz="1500" b="1" dirty="0">
              <a:latin typeface="+mj-lt"/>
            </a:endParaRPr>
          </a:p>
        </p:txBody>
      </p:sp>
      <p:sp>
        <p:nvSpPr>
          <p:cNvPr id="29" name="Freeform 240"/>
          <p:cNvSpPr>
            <a:spLocks noEditPoints="1"/>
          </p:cNvSpPr>
          <p:nvPr/>
        </p:nvSpPr>
        <p:spPr bwMode="auto">
          <a:xfrm>
            <a:off x="6730099" y="3182838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7008348" y="3734246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latin typeface="+mj-lt"/>
              </a:rPr>
              <a:t>Çift Taraflı</a:t>
            </a:r>
          </a:p>
          <a:p>
            <a:pPr algn="ctr"/>
            <a:r>
              <a:rPr lang="tr-TR" sz="1400" b="1" dirty="0" smtClean="0">
                <a:latin typeface="+mj-lt"/>
              </a:rPr>
              <a:t>İletişim</a:t>
            </a:r>
            <a:endParaRPr lang="id-ID" sz="1400" b="1" dirty="0">
              <a:latin typeface="+mj-lt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1"/>
            <a:ext cx="9144000" cy="1212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Rehberlik İlkeleri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36424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7" dur="2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23" grpId="0"/>
      <p:bldP spid="24" grpId="0"/>
      <p:bldP spid="25" grpId="0" animBg="1"/>
      <p:bldP spid="25" grpId="1" animBg="1"/>
      <p:bldP spid="26" grpId="0"/>
      <p:bldP spid="27" grpId="0" animBg="1"/>
      <p:bldP spid="27" grpId="1" animBg="1"/>
      <p:bldP spid="28" grpId="0"/>
      <p:bldP spid="29" grpId="0" animBg="1"/>
      <p:bldP spid="29" grpId="1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"/>
            <a:ext cx="9144000" cy="1212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Rehberlik İlkeleri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946298" y="1818167"/>
            <a:ext cx="7208874" cy="3785191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tr-TR" sz="4400" b="1" dirty="0" smtClean="0">
                <a:solidFill>
                  <a:srgbClr val="FF0000"/>
                </a:solidFill>
              </a:rPr>
              <a:t>Gizlilik Esastır.</a:t>
            </a:r>
          </a:p>
          <a:p>
            <a:pPr algn="ctr">
              <a:buFont typeface="Arial" pitchFamily="34" charset="0"/>
              <a:buChar char="•"/>
            </a:pPr>
            <a:r>
              <a:rPr lang="tr-TR" sz="4400" b="1" dirty="0" smtClean="0">
                <a:solidFill>
                  <a:srgbClr val="7030A0"/>
                </a:solidFill>
              </a:rPr>
              <a:t>Gönüllük Esastır</a:t>
            </a:r>
          </a:p>
          <a:p>
            <a:pPr algn="ctr">
              <a:buFont typeface="Arial" pitchFamily="34" charset="0"/>
              <a:buChar char="•"/>
            </a:pPr>
            <a:r>
              <a:rPr lang="tr-TR" sz="4400" b="1" dirty="0" smtClean="0">
                <a:solidFill>
                  <a:srgbClr val="0070C0"/>
                </a:solidFill>
              </a:rPr>
              <a:t>Gizlilik Esastır</a:t>
            </a:r>
          </a:p>
          <a:p>
            <a:pPr algn="ctr">
              <a:buFont typeface="Arial" pitchFamily="34" charset="0"/>
              <a:buChar char="•"/>
            </a:pPr>
            <a:r>
              <a:rPr lang="tr-TR" sz="4400" b="1" dirty="0" smtClean="0">
                <a:solidFill>
                  <a:srgbClr val="FFC000"/>
                </a:solidFill>
              </a:rPr>
              <a:t>Tüm Öğrencilere Yöneliktir.</a:t>
            </a:r>
            <a:endParaRPr lang="tr-TR" sz="4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00104" y="2809303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00104" y="3563202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00104" y="4377111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1999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Tek yönlü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7206" y="3415130"/>
            <a:ext cx="2260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Disiplini sağlama yeri</a:t>
            </a:r>
          </a:p>
          <a:p>
            <a:r>
              <a:rPr lang="tr-TR" sz="1600" b="1" dirty="0" smtClean="0">
                <a:latin typeface="+mj-lt"/>
              </a:rPr>
              <a:t>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75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Sadece, sorunlu öğrenciler</a:t>
            </a:r>
          </a:p>
          <a:p>
            <a:r>
              <a:rPr lang="tr-TR" sz="1600" b="1" dirty="0" smtClean="0">
                <a:latin typeface="+mj-lt"/>
              </a:rPr>
              <a:t> için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879805" y="2887074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32969" y="3577177"/>
            <a:ext cx="144000" cy="144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64865" y="4348555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051326" y="2692438"/>
            <a:ext cx="2752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latin typeface="+mj-lt"/>
              </a:rPr>
              <a:t>Öğrencinin yerine problemleri</a:t>
            </a:r>
          </a:p>
          <a:p>
            <a:r>
              <a:rPr lang="tr-TR" sz="1400" b="1" dirty="0" smtClean="0">
                <a:latin typeface="+mj-lt"/>
              </a:rPr>
              <a:t> çözmek değildir.</a:t>
            </a:r>
            <a:endParaRPr lang="id-ID" sz="1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22602" y="3471635"/>
            <a:ext cx="26901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Sihirli güce sahip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6049" y="4254776"/>
            <a:ext cx="2935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Bireyin yerine karar vermez.</a:t>
            </a:r>
            <a:endParaRPr lang="id-ID" sz="1600" b="1" dirty="0"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T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1385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c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s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ö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Entypo" pitchFamily="2" charset="0"/>
                <a:ea typeface="Entypo" pitchFamily="2" charset="0"/>
              </a:rPr>
              <a:t>s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4957082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K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0" y="0"/>
            <a:ext cx="9144000" cy="11270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Rehberlik Ne Değildir?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0"/>
      <p:bldP spid="22" grpId="0"/>
      <p:bldP spid="24" grpId="0" animBg="1"/>
      <p:bldP spid="25" grpId="0" animBg="1"/>
      <p:bldP spid="26" grpId="0" animBg="1"/>
      <p:bldP spid="27" grpId="0"/>
      <p:bldP spid="29" grpId="0"/>
      <p:bldP spid="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10629</TotalTime>
  <Words>191</Words>
  <Application>Microsoft Office PowerPoint</Application>
  <PresentationFormat>Ekran Gösterisi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Slayt 1</vt:lpstr>
      <vt:lpstr>Rehberlik Nedir?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KULLANICI</cp:lastModifiedBy>
  <cp:revision>548</cp:revision>
  <dcterms:created xsi:type="dcterms:W3CDTF">2014-12-21T04:26:02Z</dcterms:created>
  <dcterms:modified xsi:type="dcterms:W3CDTF">2020-05-08T13:10:45Z</dcterms:modified>
</cp:coreProperties>
</file>